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135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129.xml"/>
  <Override ContentType="application/vnd.openxmlformats-officedocument.presentationml.slide+xml" PartName="/ppt/slides/slide63.xml"/>
  <Override ContentType="application/vnd.openxmlformats-officedocument.presentationml.slide+xml" PartName="/ppt/slides/slide131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133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30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09.xml"/>
  <Override ContentType="application/vnd.openxmlformats-officedocument.presentationml.slide+xml" PartName="/ppt/slides/slide134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132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5"/>
    <p:sldMasterId id="214748366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  <p:sldId id="341" r:id="rId93"/>
    <p:sldId id="342" r:id="rId94"/>
    <p:sldId id="343" r:id="rId95"/>
    <p:sldId id="344" r:id="rId96"/>
    <p:sldId id="345" r:id="rId97"/>
    <p:sldId id="346" r:id="rId98"/>
    <p:sldId id="347" r:id="rId99"/>
    <p:sldId id="348" r:id="rId100"/>
    <p:sldId id="349" r:id="rId101"/>
    <p:sldId id="350" r:id="rId102"/>
    <p:sldId id="351" r:id="rId103"/>
    <p:sldId id="352" r:id="rId104"/>
    <p:sldId id="353" r:id="rId105"/>
    <p:sldId id="354" r:id="rId106"/>
    <p:sldId id="355" r:id="rId107"/>
    <p:sldId id="356" r:id="rId108"/>
    <p:sldId id="357" r:id="rId109"/>
    <p:sldId id="358" r:id="rId110"/>
    <p:sldId id="359" r:id="rId111"/>
    <p:sldId id="360" r:id="rId112"/>
    <p:sldId id="361" r:id="rId113"/>
    <p:sldId id="362" r:id="rId114"/>
    <p:sldId id="363" r:id="rId115"/>
    <p:sldId id="364" r:id="rId116"/>
    <p:sldId id="365" r:id="rId117"/>
    <p:sldId id="366" r:id="rId118"/>
    <p:sldId id="367" r:id="rId119"/>
    <p:sldId id="368" r:id="rId120"/>
    <p:sldId id="369" r:id="rId121"/>
    <p:sldId id="370" r:id="rId122"/>
    <p:sldId id="371" r:id="rId123"/>
    <p:sldId id="372" r:id="rId124"/>
    <p:sldId id="373" r:id="rId125"/>
    <p:sldId id="374" r:id="rId126"/>
    <p:sldId id="375" r:id="rId127"/>
    <p:sldId id="376" r:id="rId128"/>
    <p:sldId id="377" r:id="rId129"/>
    <p:sldId id="378" r:id="rId130"/>
    <p:sldId id="379" r:id="rId131"/>
    <p:sldId id="380" r:id="rId132"/>
    <p:sldId id="381" r:id="rId133"/>
    <p:sldId id="382" r:id="rId134"/>
    <p:sldId id="383" r:id="rId135"/>
    <p:sldId id="384" r:id="rId136"/>
    <p:sldId id="385" r:id="rId137"/>
    <p:sldId id="386" r:id="rId138"/>
    <p:sldId id="387" r:id="rId139"/>
    <p:sldId id="388" r:id="rId140"/>
    <p:sldId id="389" r:id="rId141"/>
    <p:sldId id="390" r:id="rId142"/>
  </p:sldIdLst>
  <p:sldSz cy="10972800" cx="19507200"/>
  <p:notesSz cx="6858000" cy="9144000"/>
  <p:embeddedFontLst>
    <p:embeddedFont>
      <p:font typeface="Helvetica Neue"/>
      <p:regular r:id="rId143"/>
      <p:bold r:id="rId144"/>
      <p:italic r:id="rId145"/>
      <p:boldItalic r:id="rId1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456">
          <p15:clr>
            <a:srgbClr val="A4A3A4"/>
          </p15:clr>
        </p15:guide>
        <p15:guide id="2" pos="614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DA54E9E-6483-4F84-A96B-D5F832654562}">
  <a:tblStyle styleId="{6DA54E9E-6483-4F84-A96B-D5F83265456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456" orient="horz"/>
        <p:guide pos="614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07" Type="http://schemas.openxmlformats.org/officeDocument/2006/relationships/slide" Target="slides/slide100.xml"/><Relationship Id="rId106" Type="http://schemas.openxmlformats.org/officeDocument/2006/relationships/slide" Target="slides/slide99.xml"/><Relationship Id="rId105" Type="http://schemas.openxmlformats.org/officeDocument/2006/relationships/slide" Target="slides/slide98.xml"/><Relationship Id="rId104" Type="http://schemas.openxmlformats.org/officeDocument/2006/relationships/slide" Target="slides/slide97.xml"/><Relationship Id="rId109" Type="http://schemas.openxmlformats.org/officeDocument/2006/relationships/slide" Target="slides/slide102.xml"/><Relationship Id="rId108" Type="http://schemas.openxmlformats.org/officeDocument/2006/relationships/slide" Target="slides/slide101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103" Type="http://schemas.openxmlformats.org/officeDocument/2006/relationships/slide" Target="slides/slide96.xml"/><Relationship Id="rId102" Type="http://schemas.openxmlformats.org/officeDocument/2006/relationships/slide" Target="slides/slide95.xml"/><Relationship Id="rId101" Type="http://schemas.openxmlformats.org/officeDocument/2006/relationships/slide" Target="slides/slide94.xml"/><Relationship Id="rId100" Type="http://schemas.openxmlformats.org/officeDocument/2006/relationships/slide" Target="slides/slide93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29" Type="http://schemas.openxmlformats.org/officeDocument/2006/relationships/slide" Target="slides/slide122.xml"/><Relationship Id="rId128" Type="http://schemas.openxmlformats.org/officeDocument/2006/relationships/slide" Target="slides/slide121.xml"/><Relationship Id="rId127" Type="http://schemas.openxmlformats.org/officeDocument/2006/relationships/slide" Target="slides/slide120.xml"/><Relationship Id="rId126" Type="http://schemas.openxmlformats.org/officeDocument/2006/relationships/slide" Target="slides/slide119.xml"/><Relationship Id="rId26" Type="http://schemas.openxmlformats.org/officeDocument/2006/relationships/slide" Target="slides/slide19.xml"/><Relationship Id="rId121" Type="http://schemas.openxmlformats.org/officeDocument/2006/relationships/slide" Target="slides/slide114.xml"/><Relationship Id="rId25" Type="http://schemas.openxmlformats.org/officeDocument/2006/relationships/slide" Target="slides/slide18.xml"/><Relationship Id="rId120" Type="http://schemas.openxmlformats.org/officeDocument/2006/relationships/slide" Target="slides/slide113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125" Type="http://schemas.openxmlformats.org/officeDocument/2006/relationships/slide" Target="slides/slide118.xml"/><Relationship Id="rId29" Type="http://schemas.openxmlformats.org/officeDocument/2006/relationships/slide" Target="slides/slide22.xml"/><Relationship Id="rId124" Type="http://schemas.openxmlformats.org/officeDocument/2006/relationships/slide" Target="slides/slide117.xml"/><Relationship Id="rId123" Type="http://schemas.openxmlformats.org/officeDocument/2006/relationships/slide" Target="slides/slide116.xml"/><Relationship Id="rId122" Type="http://schemas.openxmlformats.org/officeDocument/2006/relationships/slide" Target="slides/slide115.xml"/><Relationship Id="rId95" Type="http://schemas.openxmlformats.org/officeDocument/2006/relationships/slide" Target="slides/slide88.xml"/><Relationship Id="rId94" Type="http://schemas.openxmlformats.org/officeDocument/2006/relationships/slide" Target="slides/slide87.xml"/><Relationship Id="rId97" Type="http://schemas.openxmlformats.org/officeDocument/2006/relationships/slide" Target="slides/slide90.xml"/><Relationship Id="rId96" Type="http://schemas.openxmlformats.org/officeDocument/2006/relationships/slide" Target="slides/slide89.xml"/><Relationship Id="rId11" Type="http://schemas.openxmlformats.org/officeDocument/2006/relationships/slide" Target="slides/slide4.xml"/><Relationship Id="rId99" Type="http://schemas.openxmlformats.org/officeDocument/2006/relationships/slide" Target="slides/slide92.xml"/><Relationship Id="rId10" Type="http://schemas.openxmlformats.org/officeDocument/2006/relationships/slide" Target="slides/slide3.xml"/><Relationship Id="rId98" Type="http://schemas.openxmlformats.org/officeDocument/2006/relationships/slide" Target="slides/slide91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91" Type="http://schemas.openxmlformats.org/officeDocument/2006/relationships/slide" Target="slides/slide84.xml"/><Relationship Id="rId90" Type="http://schemas.openxmlformats.org/officeDocument/2006/relationships/slide" Target="slides/slide83.xml"/><Relationship Id="rId93" Type="http://schemas.openxmlformats.org/officeDocument/2006/relationships/slide" Target="slides/slide86.xml"/><Relationship Id="rId92" Type="http://schemas.openxmlformats.org/officeDocument/2006/relationships/slide" Target="slides/slide85.xml"/><Relationship Id="rId118" Type="http://schemas.openxmlformats.org/officeDocument/2006/relationships/slide" Target="slides/slide111.xml"/><Relationship Id="rId117" Type="http://schemas.openxmlformats.org/officeDocument/2006/relationships/slide" Target="slides/slide110.xml"/><Relationship Id="rId116" Type="http://schemas.openxmlformats.org/officeDocument/2006/relationships/slide" Target="slides/slide109.xml"/><Relationship Id="rId115" Type="http://schemas.openxmlformats.org/officeDocument/2006/relationships/slide" Target="slides/slide108.xml"/><Relationship Id="rId119" Type="http://schemas.openxmlformats.org/officeDocument/2006/relationships/slide" Target="slides/slide112.xml"/><Relationship Id="rId15" Type="http://schemas.openxmlformats.org/officeDocument/2006/relationships/slide" Target="slides/slide8.xml"/><Relationship Id="rId110" Type="http://schemas.openxmlformats.org/officeDocument/2006/relationships/slide" Target="slides/slide103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14" Type="http://schemas.openxmlformats.org/officeDocument/2006/relationships/slide" Target="slides/slide107.xml"/><Relationship Id="rId18" Type="http://schemas.openxmlformats.org/officeDocument/2006/relationships/slide" Target="slides/slide11.xml"/><Relationship Id="rId113" Type="http://schemas.openxmlformats.org/officeDocument/2006/relationships/slide" Target="slides/slide106.xml"/><Relationship Id="rId112" Type="http://schemas.openxmlformats.org/officeDocument/2006/relationships/slide" Target="slides/slide105.xml"/><Relationship Id="rId111" Type="http://schemas.openxmlformats.org/officeDocument/2006/relationships/slide" Target="slides/slide104.xml"/><Relationship Id="rId84" Type="http://schemas.openxmlformats.org/officeDocument/2006/relationships/slide" Target="slides/slide77.xml"/><Relationship Id="rId83" Type="http://schemas.openxmlformats.org/officeDocument/2006/relationships/slide" Target="slides/slide76.xml"/><Relationship Id="rId86" Type="http://schemas.openxmlformats.org/officeDocument/2006/relationships/slide" Target="slides/slide79.xml"/><Relationship Id="rId85" Type="http://schemas.openxmlformats.org/officeDocument/2006/relationships/slide" Target="slides/slide78.xml"/><Relationship Id="rId88" Type="http://schemas.openxmlformats.org/officeDocument/2006/relationships/slide" Target="slides/slide81.xml"/><Relationship Id="rId87" Type="http://schemas.openxmlformats.org/officeDocument/2006/relationships/slide" Target="slides/slide80.xml"/><Relationship Id="rId89" Type="http://schemas.openxmlformats.org/officeDocument/2006/relationships/slide" Target="slides/slide82.xml"/><Relationship Id="rId80" Type="http://schemas.openxmlformats.org/officeDocument/2006/relationships/slide" Target="slides/slide73.xml"/><Relationship Id="rId82" Type="http://schemas.openxmlformats.org/officeDocument/2006/relationships/slide" Target="slides/slide75.xml"/><Relationship Id="rId81" Type="http://schemas.openxmlformats.org/officeDocument/2006/relationships/slide" Target="slides/slide74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43" Type="http://schemas.openxmlformats.org/officeDocument/2006/relationships/font" Target="fonts/HelveticaNeue-regular.fntdata"/><Relationship Id="rId142" Type="http://schemas.openxmlformats.org/officeDocument/2006/relationships/slide" Target="slides/slide135.xml"/><Relationship Id="rId141" Type="http://schemas.openxmlformats.org/officeDocument/2006/relationships/slide" Target="slides/slide134.xml"/><Relationship Id="rId140" Type="http://schemas.openxmlformats.org/officeDocument/2006/relationships/slide" Target="slides/slide133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146" Type="http://schemas.openxmlformats.org/officeDocument/2006/relationships/font" Target="fonts/HelveticaNeue-boldItalic.fntdata"/><Relationship Id="rId7" Type="http://schemas.openxmlformats.org/officeDocument/2006/relationships/notesMaster" Target="notesMasters/notesMaster1.xml"/><Relationship Id="rId145" Type="http://schemas.openxmlformats.org/officeDocument/2006/relationships/font" Target="fonts/HelveticaNeue-italic.fntdata"/><Relationship Id="rId8" Type="http://schemas.openxmlformats.org/officeDocument/2006/relationships/slide" Target="slides/slide1.xml"/><Relationship Id="rId144" Type="http://schemas.openxmlformats.org/officeDocument/2006/relationships/font" Target="fonts/HelveticaNeue-bold.fntdata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75" Type="http://schemas.openxmlformats.org/officeDocument/2006/relationships/slide" Target="slides/slide68.xml"/><Relationship Id="rId74" Type="http://schemas.openxmlformats.org/officeDocument/2006/relationships/slide" Target="slides/slide67.xml"/><Relationship Id="rId77" Type="http://schemas.openxmlformats.org/officeDocument/2006/relationships/slide" Target="slides/slide70.xml"/><Relationship Id="rId76" Type="http://schemas.openxmlformats.org/officeDocument/2006/relationships/slide" Target="slides/slide69.xml"/><Relationship Id="rId79" Type="http://schemas.openxmlformats.org/officeDocument/2006/relationships/slide" Target="slides/slide72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139" Type="http://schemas.openxmlformats.org/officeDocument/2006/relationships/slide" Target="slides/slide132.xml"/><Relationship Id="rId138" Type="http://schemas.openxmlformats.org/officeDocument/2006/relationships/slide" Target="slides/slide131.xml"/><Relationship Id="rId137" Type="http://schemas.openxmlformats.org/officeDocument/2006/relationships/slide" Target="slides/slide130.xml"/><Relationship Id="rId132" Type="http://schemas.openxmlformats.org/officeDocument/2006/relationships/slide" Target="slides/slide125.xml"/><Relationship Id="rId131" Type="http://schemas.openxmlformats.org/officeDocument/2006/relationships/slide" Target="slides/slide124.xml"/><Relationship Id="rId130" Type="http://schemas.openxmlformats.org/officeDocument/2006/relationships/slide" Target="slides/slide123.xml"/><Relationship Id="rId136" Type="http://schemas.openxmlformats.org/officeDocument/2006/relationships/slide" Target="slides/slide129.xml"/><Relationship Id="rId135" Type="http://schemas.openxmlformats.org/officeDocument/2006/relationships/slide" Target="slides/slide128.xml"/><Relationship Id="rId134" Type="http://schemas.openxmlformats.org/officeDocument/2006/relationships/slide" Target="slides/slide127.xml"/><Relationship Id="rId133" Type="http://schemas.openxmlformats.org/officeDocument/2006/relationships/slide" Target="slides/slide126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66" Type="http://schemas.openxmlformats.org/officeDocument/2006/relationships/slide" Target="slides/slide59.xml"/><Relationship Id="rId65" Type="http://schemas.openxmlformats.org/officeDocument/2006/relationships/slide" Target="slides/slide58.xml"/><Relationship Id="rId68" Type="http://schemas.openxmlformats.org/officeDocument/2006/relationships/slide" Target="slides/slide61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69" Type="http://schemas.openxmlformats.org/officeDocument/2006/relationships/slide" Target="slides/slide6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55" Type="http://schemas.openxmlformats.org/officeDocument/2006/relationships/slide" Target="slides/slide48.xml"/><Relationship Id="rId54" Type="http://schemas.openxmlformats.org/officeDocument/2006/relationships/slide" Target="slides/slide47.xml"/><Relationship Id="rId57" Type="http://schemas.openxmlformats.org/officeDocument/2006/relationships/slide" Target="slides/slide50.xml"/><Relationship Id="rId56" Type="http://schemas.openxmlformats.org/officeDocument/2006/relationships/slide" Target="slides/slide49.xml"/><Relationship Id="rId59" Type="http://schemas.openxmlformats.org/officeDocument/2006/relationships/slide" Target="slides/slide52.xml"/><Relationship Id="rId58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57508e47f_2_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g557508e47f_2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57be1c77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57be1c77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58dda4ca1b_1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58dda4ca1b_1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58dda4ca1b_1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58dda4ca1b_1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56e01d11a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56e01d11a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56e01d11ab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56e01d11ab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56e01d11ab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56e01d11ab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56e01d11ab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56e01d11ab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590262feb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590262feb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56ee3b167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56ee3b167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56ee3b167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56ee3b167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51456644e6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51456644e6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57be1c77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57be1c77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51456644e6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51456644e6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570735467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570735467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570735467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" name="Google Shape;809;g570735467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570735467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570735467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570735467b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570735467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570735467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570735467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570735467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570735467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570735467b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570735467b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570735467b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570735467b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570735467b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570735467b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57be1c77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57be1c77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570735467b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570735467b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570735467b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570735467b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570735467b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570735467b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570735467b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570735467b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570735467b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570735467b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570b937a0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570b937a0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570735467b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570735467b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570b937a0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570b937a0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59e5782c46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Google Shape;976;g59e5782c46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570735467b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570735467b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57be1c772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57be1c772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574862dc5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574862dc5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g574862dc56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" name="Google Shape;993;g574862dc56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g574862de1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" name="Google Shape;999;g574862de1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574862dc56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574862dc56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574862dc56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574862dc56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5167d875a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5167d875a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57be1c772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57be1c772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60fb4cde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60fb4cde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5ab32868b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5ab32868b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5ab32868b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5ab32868b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5a1514149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5a151414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615b437c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615b437c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57508e47f_2_3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557508e47f_2_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5ab32868b_1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5ab32868b_1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62abb7c9f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62abb7c9f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62abb7c9f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62abb7c9f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5ab32868b_1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5ab32868b_1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5ab32868b_1_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5ab32868b_1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1456644e6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1456644e6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62abb7c9f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62abb7c9f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62abb7c9f_1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62abb7c9f_1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62abb7c9f_1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62abb7c9f_1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562abb7c9f_1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562abb7c9f_1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57508e47f_2_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557508e47f_2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562abb7c9f_1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562abb7c9f_1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562abb7c9f_1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562abb7c9f_1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62abb7c9f_1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62abb7c9f_1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62abb7c9f_1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62abb7c9f_1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62abb7c9f_1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562abb7c9f_1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5615b437c6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5615b437c6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640682fd5_0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5640682fd5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5640682fd5_0_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5640682fd5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640682fd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640682fd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640682fd5_0_6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5640682fd5_0_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57508e47f_2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5" name="Google Shape;95;g557508e47f_2_4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5640682fd5_0_1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5640682fd5_0_1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5640682fd5_0_1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5640682fd5_0_1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5640682fd5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5640682fd5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5640682fd5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5640682fd5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640682fd5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640682fd5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5640682fd5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5640682fd5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5107024ed9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5107024ed9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5640682fd5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5640682fd5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10f7f571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10f7f571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80aeeb27f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80aeeb27f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57508e47f_2_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g557508e47f_2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5820360258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5820360258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5820360258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582036025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5820360258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5820360258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5820360258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5820360258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58204dcb2f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58204dcb2f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58204dcb2f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58204dcb2f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58204dcb2f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58204dcb2f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582f4d2494_1_3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582f4d2494_1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582f4d2494_1_4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582f4d2494_1_4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582f4d2494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582f4d2494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57508e47f_2_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557508e47f_2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82f4d2494_1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82f4d2494_1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582f4d2494_1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582f4d2494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582f4d2494_1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582f4d2494_1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582f4d2494_1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582f4d2494_1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582f4d2494_1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582f4d2494_1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82f4d2494_1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82f4d2494_1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582f4d249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582f4d249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58bda272ea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58bda272ea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58bda272ea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58bda272ea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58bda272ea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58bda272ea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57508e47f_2_5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557508e47f_2_5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58bda272ea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58bda272ea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58bda272ea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58bda272ea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58bda272ea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58bda272ea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58bda272ea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58bda272ea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58bda272ea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58bda272ea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58bda272ea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58bda272ea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56b8e815d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56b8e815d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56b8e815de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56b8e815de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56b8e815de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56b8e815de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6b8e815de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6b8e815de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57be1c77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57be1c77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56b8e815de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56b8e815de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56b8e815de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56b8e815de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56b8e815de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56b8e815de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56b8e815de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56b8e815de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56b8e815de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56b8e815de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5139c1844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5139c1844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56b8e815de_1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56b8e815de_1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6b8e815de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6b8e815de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58dda4ca1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58dda4ca1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5139c1844e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5139c1844e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57be1c77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57be1c77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58dda4ca1b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58dda4ca1b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58dda4ca1b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58dda4ca1b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58dda4ca1b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58dda4ca1b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58dda4ca1b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58dda4ca1b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58dda4ca1b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58dda4ca1b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58dda4ca1b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58dda4ca1b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58dda4ca1b_1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58dda4ca1b_1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5139c1844e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5139c1844e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5139c1844e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5139c1844e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58dda4ca1b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58dda4ca1b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664978" y="1588427"/>
            <a:ext cx="18177300" cy="4378800"/>
          </a:xfrm>
          <a:prstGeom prst="rect">
            <a:avLst/>
          </a:prstGeom>
        </p:spPr>
        <p:txBody>
          <a:bodyPr anchorCtr="0" anchor="b" bIns="195050" lIns="195050" spcFirstLastPara="1" rIns="195050" wrap="square" tIns="195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100"/>
              <a:buNone/>
              <a:defRPr sz="11100"/>
            </a:lvl1pPr>
            <a:lvl2pPr lvl="1" algn="ctr">
              <a:spcBef>
                <a:spcPts val="0"/>
              </a:spcBef>
              <a:spcAft>
                <a:spcPts val="0"/>
              </a:spcAft>
              <a:buSzPts val="11100"/>
              <a:buNone/>
              <a:defRPr sz="11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100"/>
              <a:buNone/>
              <a:defRPr sz="11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100"/>
              <a:buNone/>
              <a:defRPr sz="11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100"/>
              <a:buNone/>
              <a:defRPr sz="11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100"/>
              <a:buNone/>
              <a:defRPr sz="11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100"/>
              <a:buNone/>
              <a:defRPr sz="11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100"/>
              <a:buNone/>
              <a:defRPr sz="11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100"/>
              <a:buNone/>
              <a:defRPr sz="111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64960" y="6046133"/>
            <a:ext cx="18177300" cy="1690800"/>
          </a:xfrm>
          <a:prstGeom prst="rect">
            <a:avLst/>
          </a:prstGeom>
        </p:spPr>
        <p:txBody>
          <a:bodyPr anchorCtr="0" anchor="t" bIns="195050" lIns="195050" spcFirstLastPara="1" rIns="195050" wrap="square" tIns="195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664960" y="2359733"/>
            <a:ext cx="18177300" cy="4188900"/>
          </a:xfrm>
          <a:prstGeom prst="rect">
            <a:avLst/>
          </a:prstGeom>
        </p:spPr>
        <p:txBody>
          <a:bodyPr anchorCtr="0" anchor="b" bIns="195050" lIns="195050" spcFirstLastPara="1" rIns="195050" wrap="square" tIns="195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25600"/>
              <a:buNone/>
              <a:defRPr sz="25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664960" y="6724747"/>
            <a:ext cx="18177300" cy="2775000"/>
          </a:xfrm>
          <a:prstGeom prst="rect">
            <a:avLst/>
          </a:prstGeom>
        </p:spPr>
        <p:txBody>
          <a:bodyPr anchorCtr="0" anchor="t" bIns="195050" lIns="195050" spcFirstLastPara="1" rIns="195050" wrap="square" tIns="195050">
            <a:noAutofit/>
          </a:bodyPr>
          <a:lstStyle>
            <a:lvl1pPr indent="-469900" lvl="0" marL="457200" algn="ctr">
              <a:spcBef>
                <a:spcPts val="0"/>
              </a:spcBef>
              <a:spcAft>
                <a:spcPts val="0"/>
              </a:spcAft>
              <a:buSzPts val="3800"/>
              <a:buChar char="●"/>
              <a:defRPr/>
            </a:lvl1pPr>
            <a:lvl2pPr indent="-419100" lvl="1" marL="914400" algn="ctr">
              <a:spcBef>
                <a:spcPts val="3400"/>
              </a:spcBef>
              <a:spcAft>
                <a:spcPts val="0"/>
              </a:spcAft>
              <a:buSzPts val="3000"/>
              <a:buChar char="○"/>
              <a:defRPr/>
            </a:lvl2pPr>
            <a:lvl3pPr indent="-419100" lvl="2" marL="1371600" algn="ctr">
              <a:spcBef>
                <a:spcPts val="3400"/>
              </a:spcBef>
              <a:spcAft>
                <a:spcPts val="0"/>
              </a:spcAft>
              <a:buSzPts val="3000"/>
              <a:buChar char="■"/>
              <a:defRPr/>
            </a:lvl3pPr>
            <a:lvl4pPr indent="-419100" lvl="3" marL="1828800" algn="ctr">
              <a:spcBef>
                <a:spcPts val="3400"/>
              </a:spcBef>
              <a:spcAft>
                <a:spcPts val="0"/>
              </a:spcAft>
              <a:buSzPts val="3000"/>
              <a:buChar char="●"/>
              <a:defRPr/>
            </a:lvl4pPr>
            <a:lvl5pPr indent="-419100" lvl="4" marL="2286000" algn="ctr">
              <a:spcBef>
                <a:spcPts val="3400"/>
              </a:spcBef>
              <a:spcAft>
                <a:spcPts val="0"/>
              </a:spcAft>
              <a:buSzPts val="3000"/>
              <a:buChar char="○"/>
              <a:defRPr/>
            </a:lvl5pPr>
            <a:lvl6pPr indent="-419100" lvl="5" marL="2743200" algn="ctr">
              <a:spcBef>
                <a:spcPts val="3400"/>
              </a:spcBef>
              <a:spcAft>
                <a:spcPts val="0"/>
              </a:spcAft>
              <a:buSzPts val="3000"/>
              <a:buChar char="■"/>
              <a:defRPr/>
            </a:lvl6pPr>
            <a:lvl7pPr indent="-419100" lvl="6" marL="3200400" algn="ctr">
              <a:spcBef>
                <a:spcPts val="3400"/>
              </a:spcBef>
              <a:spcAft>
                <a:spcPts val="0"/>
              </a:spcAft>
              <a:buSzPts val="3000"/>
              <a:buChar char="●"/>
              <a:defRPr/>
            </a:lvl7pPr>
            <a:lvl8pPr indent="-419100" lvl="7" marL="3657600" algn="ctr">
              <a:spcBef>
                <a:spcPts val="3400"/>
              </a:spcBef>
              <a:spcAft>
                <a:spcPts val="0"/>
              </a:spcAft>
              <a:buSzPts val="3000"/>
              <a:buChar char="○"/>
              <a:defRPr/>
            </a:lvl8pPr>
            <a:lvl9pPr indent="-419100" lvl="8" marL="4114800" algn="ctr">
              <a:spcBef>
                <a:spcPts val="3400"/>
              </a:spcBef>
              <a:spcAft>
                <a:spcPts val="3400"/>
              </a:spcAft>
              <a:buSzPts val="30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" showMasterSp="0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4"/>
          <p:cNvGrpSpPr/>
          <p:nvPr/>
        </p:nvGrpSpPr>
        <p:grpSpPr>
          <a:xfrm>
            <a:off x="-97565" y="-327520"/>
            <a:ext cx="6715559" cy="2027634"/>
            <a:chOff x="-1" y="-1"/>
            <a:chExt cx="12592461" cy="3802052"/>
          </a:xfrm>
        </p:grpSpPr>
        <p:sp>
          <p:nvSpPr>
            <p:cNvPr id="62" name="Google Shape;62;p14"/>
            <p:cNvSpPr/>
            <p:nvPr/>
          </p:nvSpPr>
          <p:spPr>
            <a:xfrm>
              <a:off x="-1" y="-1"/>
              <a:ext cx="12592461" cy="3802052"/>
            </a:xfrm>
            <a:custGeom>
              <a:rect b="b" l="l" r="r" t="t"/>
              <a:pathLst>
                <a:path extrusionOk="0" h="21600" w="21600">
                  <a:moveTo>
                    <a:pt x="1087" y="0"/>
                  </a:moveTo>
                  <a:lnTo>
                    <a:pt x="21600" y="0"/>
                  </a:lnTo>
                  <a:lnTo>
                    <a:pt x="21600" y="18000"/>
                  </a:lnTo>
                  <a:cubicBezTo>
                    <a:pt x="21600" y="19988"/>
                    <a:pt x="21113" y="21600"/>
                    <a:pt x="20513" y="21600"/>
                  </a:cubicBez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487" y="0"/>
                    <a:pt x="1087" y="0"/>
                  </a:cubicBezTo>
                  <a:close/>
                </a:path>
              </a:pathLst>
            </a:custGeom>
            <a:solidFill>
              <a:srgbClr val="FFFFFF">
                <a:alpha val="72941"/>
              </a:srgbClr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Helvetica Neue"/>
                <a:buNone/>
              </a:pPr>
              <a:r>
                <a:t/>
              </a:r>
              <a:endParaRPr b="0" i="0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Google Shape;60;p14" id="63" name="Google Shape;63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4966" y="973577"/>
              <a:ext cx="11242743" cy="24284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9428480" y="9833703"/>
            <a:ext cx="4551600" cy="6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5050" lIns="195050" spcFirstLastPara="1" rIns="195050" wrap="square" tIns="1950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Helvetica Neue"/>
              <a:buNone/>
              <a:defRPr sz="21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Helvetica Neue"/>
              <a:buNone/>
              <a:defRPr sz="21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Helvetica Neue"/>
              <a:buNone/>
              <a:defRPr sz="21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Helvetica Neue"/>
              <a:buNone/>
              <a:defRPr sz="21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Helvetica Neue"/>
              <a:buNone/>
              <a:defRPr sz="21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Helvetica Neue"/>
              <a:buNone/>
              <a:defRPr sz="21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Helvetica Neue"/>
              <a:buNone/>
              <a:defRPr sz="21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Helvetica Neue"/>
              <a:buNone/>
              <a:defRPr sz="21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100"/>
              <a:buFont typeface="Helvetica Neue"/>
              <a:buNone/>
              <a:defRPr sz="2100">
                <a:solidFill>
                  <a:srgbClr val="58585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2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" showMasterSp="0">
  <p:cSld name="Slide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/>
          <p:nvPr/>
        </p:nvSpPr>
        <p:spPr>
          <a:xfrm>
            <a:off x="626406" y="637723"/>
            <a:ext cx="18254400" cy="9697200"/>
          </a:xfrm>
          <a:prstGeom prst="rect">
            <a:avLst/>
          </a:prstGeom>
          <a:solidFill>
            <a:srgbClr val="000000">
              <a:alpha val="84313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15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  <a:defRPr b="1" sz="77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>
            <a:lvl1pPr indent="-5969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●"/>
              <a:defRPr b="0" sz="5800"/>
            </a:lvl1pPr>
            <a:lvl2pPr indent="-5969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○"/>
              <a:defRPr b="0" sz="5800"/>
            </a:lvl2pPr>
            <a:lvl3pPr indent="-5969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■"/>
              <a:defRPr b="0" sz="5800"/>
            </a:lvl3pPr>
            <a:lvl4pPr indent="-596900" lvl="3" marL="18288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●"/>
              <a:defRPr b="0" sz="5800"/>
            </a:lvl4pPr>
            <a:lvl5pPr indent="-596900" lvl="4" marL="22860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○"/>
              <a:defRPr b="0" sz="58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9512310" y="10389279"/>
            <a:ext cx="4827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25" lIns="57125" spcFirstLastPara="1" rIns="57125" wrap="square" tIns="571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hallenge">
  <p:cSld name="Challeng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9505138" y="10415588"/>
            <a:ext cx="4827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25" lIns="57125" spcFirstLastPara="1" rIns="57125" wrap="square" tIns="57125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showMasterSp="0" type="title">
  <p:cSld name="TITLE">
    <p:bg>
      <p:bgPr>
        <a:solidFill>
          <a:srgbClr val="000000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9550331" y="10415588"/>
            <a:ext cx="3924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25" lIns="57125" spcFirstLastPara="1" rIns="57125" wrap="square" tIns="571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Helvetica Neue"/>
              <a:buNone/>
              <a:defRPr sz="1900"/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Helvetica Neue"/>
              <a:buNone/>
              <a:defRPr sz="1900"/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Helvetica Neue"/>
              <a:buNone/>
              <a:defRPr sz="1900"/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Helvetica Neue"/>
              <a:buNone/>
              <a:defRPr sz="1900"/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Helvetica Neue"/>
              <a:buNone/>
              <a:defRPr sz="1900"/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Helvetica Neue"/>
              <a:buNone/>
              <a:defRPr sz="1900"/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Helvetica Neue"/>
              <a:buNone/>
              <a:defRPr sz="1900"/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Helvetica Neue"/>
              <a:buNone/>
              <a:defRPr sz="1900"/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Helvetica Neue"/>
              <a:buNone/>
              <a:defRPr sz="19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26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664960" y="4588480"/>
            <a:ext cx="18177300" cy="17958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664960" y="949387"/>
            <a:ext cx="18177300" cy="1221900"/>
          </a:xfrm>
          <a:prstGeom prst="rect">
            <a:avLst/>
          </a:prstGeom>
        </p:spPr>
        <p:txBody>
          <a:bodyPr anchorCtr="0" anchor="t" bIns="195050" lIns="195050" spcFirstLastPara="1" rIns="195050" wrap="square" tIns="195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664960" y="2458613"/>
            <a:ext cx="18177300" cy="7288200"/>
          </a:xfrm>
          <a:prstGeom prst="rect">
            <a:avLst/>
          </a:prstGeom>
        </p:spPr>
        <p:txBody>
          <a:bodyPr anchorCtr="0" anchor="t" bIns="195050" lIns="195050" spcFirstLastPara="1" rIns="195050" wrap="square" tIns="195050">
            <a:noAutofit/>
          </a:bodyPr>
          <a:lstStyle>
            <a:lvl1pPr indent="-469900" lvl="0" marL="457200">
              <a:spcBef>
                <a:spcPts val="0"/>
              </a:spcBef>
              <a:spcAft>
                <a:spcPts val="0"/>
              </a:spcAft>
              <a:buSzPts val="3800"/>
              <a:buChar char="●"/>
              <a:defRPr/>
            </a:lvl1pPr>
            <a:lvl2pPr indent="-419100" lvl="1" marL="914400">
              <a:spcBef>
                <a:spcPts val="3400"/>
              </a:spcBef>
              <a:spcAft>
                <a:spcPts val="0"/>
              </a:spcAft>
              <a:buSzPts val="3000"/>
              <a:buChar char="○"/>
              <a:defRPr/>
            </a:lvl2pPr>
            <a:lvl3pPr indent="-419100" lvl="2" marL="1371600">
              <a:spcBef>
                <a:spcPts val="3400"/>
              </a:spcBef>
              <a:spcAft>
                <a:spcPts val="0"/>
              </a:spcAft>
              <a:buSzPts val="3000"/>
              <a:buChar char="■"/>
              <a:defRPr/>
            </a:lvl3pPr>
            <a:lvl4pPr indent="-419100" lvl="3" marL="1828800">
              <a:spcBef>
                <a:spcPts val="3400"/>
              </a:spcBef>
              <a:spcAft>
                <a:spcPts val="0"/>
              </a:spcAft>
              <a:buSzPts val="3000"/>
              <a:buChar char="●"/>
              <a:defRPr/>
            </a:lvl4pPr>
            <a:lvl5pPr indent="-419100" lvl="4" marL="2286000">
              <a:spcBef>
                <a:spcPts val="3400"/>
              </a:spcBef>
              <a:spcAft>
                <a:spcPts val="0"/>
              </a:spcAft>
              <a:buSzPts val="3000"/>
              <a:buChar char="○"/>
              <a:defRPr/>
            </a:lvl5pPr>
            <a:lvl6pPr indent="-419100" lvl="5" marL="2743200">
              <a:spcBef>
                <a:spcPts val="3400"/>
              </a:spcBef>
              <a:spcAft>
                <a:spcPts val="0"/>
              </a:spcAft>
              <a:buSzPts val="3000"/>
              <a:buChar char="■"/>
              <a:defRPr/>
            </a:lvl6pPr>
            <a:lvl7pPr indent="-419100" lvl="6" marL="3200400">
              <a:spcBef>
                <a:spcPts val="3400"/>
              </a:spcBef>
              <a:spcAft>
                <a:spcPts val="0"/>
              </a:spcAft>
              <a:buSzPts val="3000"/>
              <a:buChar char="●"/>
              <a:defRPr/>
            </a:lvl7pPr>
            <a:lvl8pPr indent="-419100" lvl="7" marL="3657600">
              <a:spcBef>
                <a:spcPts val="3400"/>
              </a:spcBef>
              <a:spcAft>
                <a:spcPts val="0"/>
              </a:spcAft>
              <a:buSzPts val="3000"/>
              <a:buChar char="○"/>
              <a:defRPr/>
            </a:lvl8pPr>
            <a:lvl9pPr indent="-419100" lvl="8" marL="4114800">
              <a:spcBef>
                <a:spcPts val="3400"/>
              </a:spcBef>
              <a:spcAft>
                <a:spcPts val="3400"/>
              </a:spcAft>
              <a:buSzPts val="30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664960" y="949387"/>
            <a:ext cx="18177300" cy="1221900"/>
          </a:xfrm>
          <a:prstGeom prst="rect">
            <a:avLst/>
          </a:prstGeom>
        </p:spPr>
        <p:txBody>
          <a:bodyPr anchorCtr="0" anchor="t" bIns="195050" lIns="195050" spcFirstLastPara="1" rIns="195050" wrap="square" tIns="195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664960" y="2458613"/>
            <a:ext cx="8533200" cy="7288200"/>
          </a:xfrm>
          <a:prstGeom prst="rect">
            <a:avLst/>
          </a:prstGeom>
        </p:spPr>
        <p:txBody>
          <a:bodyPr anchorCtr="0" anchor="t" bIns="195050" lIns="195050" spcFirstLastPara="1" rIns="195050" wrap="square" tIns="195050">
            <a:noAutofit/>
          </a:bodyPr>
          <a:lstStyle>
            <a:lvl1pPr indent="-419100" lvl="0" marL="45720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93700" lvl="1" marL="914400">
              <a:spcBef>
                <a:spcPts val="340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>
              <a:spcBef>
                <a:spcPts val="340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>
              <a:spcBef>
                <a:spcPts val="34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>
              <a:spcBef>
                <a:spcPts val="34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>
              <a:spcBef>
                <a:spcPts val="34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>
              <a:spcBef>
                <a:spcPts val="34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>
              <a:spcBef>
                <a:spcPts val="34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>
              <a:spcBef>
                <a:spcPts val="3400"/>
              </a:spcBef>
              <a:spcAft>
                <a:spcPts val="34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10309120" y="2458613"/>
            <a:ext cx="8533200" cy="7288200"/>
          </a:xfrm>
          <a:prstGeom prst="rect">
            <a:avLst/>
          </a:prstGeom>
        </p:spPr>
        <p:txBody>
          <a:bodyPr anchorCtr="0" anchor="t" bIns="195050" lIns="195050" spcFirstLastPara="1" rIns="195050" wrap="square" tIns="195050">
            <a:noAutofit/>
          </a:bodyPr>
          <a:lstStyle>
            <a:lvl1pPr indent="-419100" lvl="0" marL="45720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indent="-393700" lvl="1" marL="914400">
              <a:spcBef>
                <a:spcPts val="340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>
              <a:spcBef>
                <a:spcPts val="340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>
              <a:spcBef>
                <a:spcPts val="34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>
              <a:spcBef>
                <a:spcPts val="34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>
              <a:spcBef>
                <a:spcPts val="34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>
              <a:spcBef>
                <a:spcPts val="34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>
              <a:spcBef>
                <a:spcPts val="34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>
              <a:spcBef>
                <a:spcPts val="3400"/>
              </a:spcBef>
              <a:spcAft>
                <a:spcPts val="34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664960" y="949387"/>
            <a:ext cx="18177300" cy="1221900"/>
          </a:xfrm>
          <a:prstGeom prst="rect">
            <a:avLst/>
          </a:prstGeom>
        </p:spPr>
        <p:txBody>
          <a:bodyPr anchorCtr="0" anchor="t" bIns="195050" lIns="195050" spcFirstLastPara="1" rIns="195050" wrap="square" tIns="195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664960" y="1185280"/>
            <a:ext cx="5990400" cy="1612200"/>
          </a:xfrm>
          <a:prstGeom prst="rect">
            <a:avLst/>
          </a:prstGeom>
        </p:spPr>
        <p:txBody>
          <a:bodyPr anchorCtr="0" anchor="b" bIns="195050" lIns="195050" spcFirstLastPara="1" rIns="195050" wrap="square" tIns="195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664960" y="2964480"/>
            <a:ext cx="5990400" cy="6782700"/>
          </a:xfrm>
          <a:prstGeom prst="rect">
            <a:avLst/>
          </a:prstGeom>
        </p:spPr>
        <p:txBody>
          <a:bodyPr anchorCtr="0" anchor="t" bIns="195050" lIns="195050" spcFirstLastPara="1" rIns="195050" wrap="square" tIns="195050">
            <a:noAutofit/>
          </a:bodyPr>
          <a:lstStyle>
            <a:lvl1pPr indent="-393700" lvl="0" marL="4572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indent="-393700" lvl="1" marL="914400">
              <a:spcBef>
                <a:spcPts val="3400"/>
              </a:spcBef>
              <a:spcAft>
                <a:spcPts val="0"/>
              </a:spcAft>
              <a:buSzPts val="2600"/>
              <a:buChar char="○"/>
              <a:defRPr sz="2600"/>
            </a:lvl2pPr>
            <a:lvl3pPr indent="-393700" lvl="2" marL="1371600">
              <a:spcBef>
                <a:spcPts val="3400"/>
              </a:spcBef>
              <a:spcAft>
                <a:spcPts val="0"/>
              </a:spcAft>
              <a:buSzPts val="2600"/>
              <a:buChar char="■"/>
              <a:defRPr sz="2600"/>
            </a:lvl3pPr>
            <a:lvl4pPr indent="-393700" lvl="3" marL="1828800">
              <a:spcBef>
                <a:spcPts val="3400"/>
              </a:spcBef>
              <a:spcAft>
                <a:spcPts val="0"/>
              </a:spcAft>
              <a:buSzPts val="2600"/>
              <a:buChar char="●"/>
              <a:defRPr sz="2600"/>
            </a:lvl4pPr>
            <a:lvl5pPr indent="-393700" lvl="4" marL="2286000">
              <a:spcBef>
                <a:spcPts val="3400"/>
              </a:spcBef>
              <a:spcAft>
                <a:spcPts val="0"/>
              </a:spcAft>
              <a:buSzPts val="2600"/>
              <a:buChar char="○"/>
              <a:defRPr sz="2600"/>
            </a:lvl5pPr>
            <a:lvl6pPr indent="-393700" lvl="5" marL="2743200">
              <a:spcBef>
                <a:spcPts val="3400"/>
              </a:spcBef>
              <a:spcAft>
                <a:spcPts val="0"/>
              </a:spcAft>
              <a:buSzPts val="2600"/>
              <a:buChar char="■"/>
              <a:defRPr sz="2600"/>
            </a:lvl6pPr>
            <a:lvl7pPr indent="-393700" lvl="6" marL="3200400">
              <a:spcBef>
                <a:spcPts val="3400"/>
              </a:spcBef>
              <a:spcAft>
                <a:spcPts val="0"/>
              </a:spcAft>
              <a:buSzPts val="2600"/>
              <a:buChar char="●"/>
              <a:defRPr sz="2600"/>
            </a:lvl7pPr>
            <a:lvl8pPr indent="-393700" lvl="7" marL="3657600">
              <a:spcBef>
                <a:spcPts val="3400"/>
              </a:spcBef>
              <a:spcAft>
                <a:spcPts val="0"/>
              </a:spcAft>
              <a:buSzPts val="2600"/>
              <a:buChar char="○"/>
              <a:defRPr sz="2600"/>
            </a:lvl8pPr>
            <a:lvl9pPr indent="-393700" lvl="8" marL="4114800">
              <a:spcBef>
                <a:spcPts val="3400"/>
              </a:spcBef>
              <a:spcAft>
                <a:spcPts val="3400"/>
              </a:spcAft>
              <a:buSzPts val="2600"/>
              <a:buChar char="■"/>
              <a:defRPr sz="26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045867" y="960320"/>
            <a:ext cx="13584600" cy="87270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200"/>
              <a:buNone/>
              <a:defRPr sz="10200"/>
            </a:lvl1pPr>
            <a:lvl2pPr lvl="1">
              <a:spcBef>
                <a:spcPts val="0"/>
              </a:spcBef>
              <a:spcAft>
                <a:spcPts val="0"/>
              </a:spcAft>
              <a:buSzPts val="10200"/>
              <a:buNone/>
              <a:defRPr sz="10200"/>
            </a:lvl2pPr>
            <a:lvl3pPr lvl="2">
              <a:spcBef>
                <a:spcPts val="0"/>
              </a:spcBef>
              <a:spcAft>
                <a:spcPts val="0"/>
              </a:spcAft>
              <a:buSzPts val="10200"/>
              <a:buNone/>
              <a:defRPr sz="10200"/>
            </a:lvl3pPr>
            <a:lvl4pPr lvl="3">
              <a:spcBef>
                <a:spcPts val="0"/>
              </a:spcBef>
              <a:spcAft>
                <a:spcPts val="0"/>
              </a:spcAft>
              <a:buSzPts val="10200"/>
              <a:buNone/>
              <a:defRPr sz="10200"/>
            </a:lvl4pPr>
            <a:lvl5pPr lvl="4">
              <a:spcBef>
                <a:spcPts val="0"/>
              </a:spcBef>
              <a:spcAft>
                <a:spcPts val="0"/>
              </a:spcAft>
              <a:buSzPts val="10200"/>
              <a:buNone/>
              <a:defRPr sz="10200"/>
            </a:lvl5pPr>
            <a:lvl6pPr lvl="5">
              <a:spcBef>
                <a:spcPts val="0"/>
              </a:spcBef>
              <a:spcAft>
                <a:spcPts val="0"/>
              </a:spcAft>
              <a:buSzPts val="10200"/>
              <a:buNone/>
              <a:defRPr sz="10200"/>
            </a:lvl6pPr>
            <a:lvl7pPr lvl="6">
              <a:spcBef>
                <a:spcPts val="0"/>
              </a:spcBef>
              <a:spcAft>
                <a:spcPts val="0"/>
              </a:spcAft>
              <a:buSzPts val="10200"/>
              <a:buNone/>
              <a:defRPr sz="10200"/>
            </a:lvl7pPr>
            <a:lvl8pPr lvl="7">
              <a:spcBef>
                <a:spcPts val="0"/>
              </a:spcBef>
              <a:spcAft>
                <a:spcPts val="0"/>
              </a:spcAft>
              <a:buSzPts val="10200"/>
              <a:buNone/>
              <a:defRPr sz="10200"/>
            </a:lvl8pPr>
            <a:lvl9pPr lvl="8">
              <a:spcBef>
                <a:spcPts val="0"/>
              </a:spcBef>
              <a:spcAft>
                <a:spcPts val="0"/>
              </a:spcAft>
              <a:buSzPts val="10200"/>
              <a:buNone/>
              <a:defRPr sz="102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9753600" y="-267"/>
            <a:ext cx="9753600" cy="1097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95050" lIns="195050" spcFirstLastPara="1" rIns="195050" wrap="square" tIns="195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566400" y="2630773"/>
            <a:ext cx="8629800" cy="3162300"/>
          </a:xfrm>
          <a:prstGeom prst="rect">
            <a:avLst/>
          </a:prstGeom>
        </p:spPr>
        <p:txBody>
          <a:bodyPr anchorCtr="0" anchor="b" bIns="195050" lIns="195050" spcFirstLastPara="1" rIns="195050" wrap="square" tIns="1950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566400" y="5979893"/>
            <a:ext cx="8629800" cy="2634900"/>
          </a:xfrm>
          <a:prstGeom prst="rect">
            <a:avLst/>
          </a:prstGeom>
        </p:spPr>
        <p:txBody>
          <a:bodyPr anchorCtr="0" anchor="t" bIns="195050" lIns="195050" spcFirstLastPara="1" rIns="195050" wrap="square" tIns="1950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10537600" y="1544693"/>
            <a:ext cx="8185500" cy="78828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indent="-469900" lvl="0" marL="457200">
              <a:spcBef>
                <a:spcPts val="0"/>
              </a:spcBef>
              <a:spcAft>
                <a:spcPts val="0"/>
              </a:spcAft>
              <a:buSzPts val="3800"/>
              <a:buChar char="●"/>
              <a:defRPr/>
            </a:lvl1pPr>
            <a:lvl2pPr indent="-419100" lvl="1" marL="914400">
              <a:spcBef>
                <a:spcPts val="3400"/>
              </a:spcBef>
              <a:spcAft>
                <a:spcPts val="0"/>
              </a:spcAft>
              <a:buSzPts val="3000"/>
              <a:buChar char="○"/>
              <a:defRPr/>
            </a:lvl2pPr>
            <a:lvl3pPr indent="-419100" lvl="2" marL="1371600">
              <a:spcBef>
                <a:spcPts val="3400"/>
              </a:spcBef>
              <a:spcAft>
                <a:spcPts val="0"/>
              </a:spcAft>
              <a:buSzPts val="3000"/>
              <a:buChar char="■"/>
              <a:defRPr/>
            </a:lvl3pPr>
            <a:lvl4pPr indent="-419100" lvl="3" marL="1828800">
              <a:spcBef>
                <a:spcPts val="3400"/>
              </a:spcBef>
              <a:spcAft>
                <a:spcPts val="0"/>
              </a:spcAft>
              <a:buSzPts val="3000"/>
              <a:buChar char="●"/>
              <a:defRPr/>
            </a:lvl4pPr>
            <a:lvl5pPr indent="-419100" lvl="4" marL="2286000">
              <a:spcBef>
                <a:spcPts val="3400"/>
              </a:spcBef>
              <a:spcAft>
                <a:spcPts val="0"/>
              </a:spcAft>
              <a:buSzPts val="3000"/>
              <a:buChar char="○"/>
              <a:defRPr/>
            </a:lvl5pPr>
            <a:lvl6pPr indent="-419100" lvl="5" marL="2743200">
              <a:spcBef>
                <a:spcPts val="3400"/>
              </a:spcBef>
              <a:spcAft>
                <a:spcPts val="0"/>
              </a:spcAft>
              <a:buSzPts val="3000"/>
              <a:buChar char="■"/>
              <a:defRPr/>
            </a:lvl6pPr>
            <a:lvl7pPr indent="-419100" lvl="6" marL="3200400">
              <a:spcBef>
                <a:spcPts val="3400"/>
              </a:spcBef>
              <a:spcAft>
                <a:spcPts val="0"/>
              </a:spcAft>
              <a:buSzPts val="3000"/>
              <a:buChar char="●"/>
              <a:defRPr/>
            </a:lvl7pPr>
            <a:lvl8pPr indent="-419100" lvl="7" marL="3657600">
              <a:spcBef>
                <a:spcPts val="3400"/>
              </a:spcBef>
              <a:spcAft>
                <a:spcPts val="0"/>
              </a:spcAft>
              <a:buSzPts val="3000"/>
              <a:buChar char="○"/>
              <a:defRPr/>
            </a:lvl8pPr>
            <a:lvl9pPr indent="-419100" lvl="8" marL="4114800">
              <a:spcBef>
                <a:spcPts val="3400"/>
              </a:spcBef>
              <a:spcAft>
                <a:spcPts val="3400"/>
              </a:spcAft>
              <a:buSzPts val="30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664960" y="9025227"/>
            <a:ext cx="12797400" cy="12909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64960" y="949387"/>
            <a:ext cx="18177300" cy="12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64960" y="2458613"/>
            <a:ext cx="18177300" cy="72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>
            <a:lvl1pPr indent="-469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800"/>
              <a:buChar char="●"/>
              <a:defRPr sz="3800">
                <a:solidFill>
                  <a:schemeClr val="dk2"/>
                </a:solidFill>
              </a:defRPr>
            </a:lvl1pPr>
            <a:lvl2pPr indent="-419100" lvl="1" marL="914400">
              <a:lnSpc>
                <a:spcPct val="115000"/>
              </a:lnSpc>
              <a:spcBef>
                <a:spcPts val="340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>
                <a:solidFill>
                  <a:schemeClr val="dk2"/>
                </a:solidFill>
              </a:defRPr>
            </a:lvl2pPr>
            <a:lvl3pPr indent="-419100" lvl="2" marL="1371600">
              <a:lnSpc>
                <a:spcPct val="115000"/>
              </a:lnSpc>
              <a:spcBef>
                <a:spcPts val="340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>
                <a:solidFill>
                  <a:schemeClr val="dk2"/>
                </a:solidFill>
              </a:defRPr>
            </a:lvl3pPr>
            <a:lvl4pPr indent="-419100" lvl="3" marL="1828800">
              <a:lnSpc>
                <a:spcPct val="115000"/>
              </a:lnSpc>
              <a:spcBef>
                <a:spcPts val="34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4pPr>
            <a:lvl5pPr indent="-419100" lvl="4" marL="2286000">
              <a:lnSpc>
                <a:spcPct val="115000"/>
              </a:lnSpc>
              <a:spcBef>
                <a:spcPts val="340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>
                <a:solidFill>
                  <a:schemeClr val="dk2"/>
                </a:solidFill>
              </a:defRPr>
            </a:lvl5pPr>
            <a:lvl6pPr indent="-419100" lvl="5" marL="2743200">
              <a:lnSpc>
                <a:spcPct val="115000"/>
              </a:lnSpc>
              <a:spcBef>
                <a:spcPts val="3400"/>
              </a:spcBef>
              <a:spcAft>
                <a:spcPts val="0"/>
              </a:spcAft>
              <a:buClr>
                <a:schemeClr val="dk2"/>
              </a:buClr>
              <a:buSzPts val="3000"/>
              <a:buChar char="■"/>
              <a:defRPr sz="3000">
                <a:solidFill>
                  <a:schemeClr val="dk2"/>
                </a:solidFill>
              </a:defRPr>
            </a:lvl6pPr>
            <a:lvl7pPr indent="-419100" lvl="6" marL="3200400">
              <a:lnSpc>
                <a:spcPct val="115000"/>
              </a:lnSpc>
              <a:spcBef>
                <a:spcPts val="3400"/>
              </a:spcBef>
              <a:spcAft>
                <a:spcPts val="0"/>
              </a:spcAft>
              <a:buClr>
                <a:schemeClr val="dk2"/>
              </a:buClr>
              <a:buSzPts val="3000"/>
              <a:buChar char="●"/>
              <a:defRPr sz="3000">
                <a:solidFill>
                  <a:schemeClr val="dk2"/>
                </a:solidFill>
              </a:defRPr>
            </a:lvl7pPr>
            <a:lvl8pPr indent="-419100" lvl="7" marL="3657600">
              <a:lnSpc>
                <a:spcPct val="115000"/>
              </a:lnSpc>
              <a:spcBef>
                <a:spcPts val="3400"/>
              </a:spcBef>
              <a:spcAft>
                <a:spcPts val="0"/>
              </a:spcAft>
              <a:buClr>
                <a:schemeClr val="dk2"/>
              </a:buClr>
              <a:buSzPts val="3000"/>
              <a:buChar char="○"/>
              <a:defRPr sz="3000">
                <a:solidFill>
                  <a:schemeClr val="dk2"/>
                </a:solidFill>
              </a:defRPr>
            </a:lvl8pPr>
            <a:lvl9pPr indent="-419100" lvl="8" marL="4114800">
              <a:lnSpc>
                <a:spcPct val="115000"/>
              </a:lnSpc>
              <a:spcBef>
                <a:spcPts val="3400"/>
              </a:spcBef>
              <a:spcAft>
                <a:spcPts val="3400"/>
              </a:spcAft>
              <a:buClr>
                <a:schemeClr val="dk2"/>
              </a:buClr>
              <a:buSzPts val="3000"/>
              <a:buChar char="■"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8074577" y="9948196"/>
            <a:ext cx="1170600" cy="8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5050" lIns="195050" spcFirstLastPara="1" rIns="195050" wrap="square" tIns="195050">
            <a:noAutofit/>
          </a:bodyPr>
          <a:lstStyle>
            <a:lvl1pPr lvl="0" algn="r">
              <a:buNone/>
              <a:defRPr sz="2100">
                <a:solidFill>
                  <a:schemeClr val="dk2"/>
                </a:solidFill>
              </a:defRPr>
            </a:lvl1pPr>
            <a:lvl2pPr lvl="1" algn="r">
              <a:buNone/>
              <a:defRPr sz="2100">
                <a:solidFill>
                  <a:schemeClr val="dk2"/>
                </a:solidFill>
              </a:defRPr>
            </a:lvl2pPr>
            <a:lvl3pPr lvl="2" algn="r">
              <a:buNone/>
              <a:defRPr sz="2100">
                <a:solidFill>
                  <a:schemeClr val="dk2"/>
                </a:solidFill>
              </a:defRPr>
            </a:lvl3pPr>
            <a:lvl4pPr lvl="3" algn="r">
              <a:buNone/>
              <a:defRPr sz="2100">
                <a:solidFill>
                  <a:schemeClr val="dk2"/>
                </a:solidFill>
              </a:defRPr>
            </a:lvl4pPr>
            <a:lvl5pPr lvl="4" algn="r">
              <a:buNone/>
              <a:defRPr sz="2100">
                <a:solidFill>
                  <a:schemeClr val="dk2"/>
                </a:solidFill>
              </a:defRPr>
            </a:lvl5pPr>
            <a:lvl6pPr lvl="5" algn="r">
              <a:buNone/>
              <a:defRPr sz="2100">
                <a:solidFill>
                  <a:schemeClr val="dk2"/>
                </a:solidFill>
              </a:defRPr>
            </a:lvl6pPr>
            <a:lvl7pPr lvl="6" algn="r">
              <a:buNone/>
              <a:defRPr sz="2100">
                <a:solidFill>
                  <a:schemeClr val="dk2"/>
                </a:solidFill>
              </a:defRPr>
            </a:lvl7pPr>
            <a:lvl8pPr lvl="7" algn="r">
              <a:buNone/>
              <a:defRPr sz="2100">
                <a:solidFill>
                  <a:schemeClr val="dk2"/>
                </a:solidFill>
              </a:defRPr>
            </a:lvl8pPr>
            <a:lvl9pPr lvl="8" algn="r">
              <a:buNone/>
              <a:defRPr sz="21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626406" y="637723"/>
            <a:ext cx="18254400" cy="9697200"/>
          </a:xfrm>
          <a:prstGeom prst="rect">
            <a:avLst/>
          </a:prstGeom>
          <a:solidFill>
            <a:srgbClr val="000000">
              <a:alpha val="84313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  <a:defRPr b="1" i="0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  <a:defRPr b="1" i="0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  <a:defRPr b="1" i="0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  <a:defRPr b="1" i="0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  <a:defRPr b="1" i="0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  <a:defRPr b="1" i="0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  <a:defRPr b="1" i="0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  <a:defRPr b="1" i="0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  <a:defRPr b="1" i="0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" name="Google Shape;53;p13"/>
          <p:cNvSpPr/>
          <p:nvPr/>
        </p:nvSpPr>
        <p:spPr>
          <a:xfrm>
            <a:off x="141568" y="172470"/>
            <a:ext cx="19209600" cy="10627800"/>
          </a:xfrm>
          <a:prstGeom prst="rect">
            <a:avLst/>
          </a:prstGeom>
          <a:noFill/>
          <a:ln cap="flat" cmpd="sng" w="952500">
            <a:solidFill>
              <a:srgbClr val="395677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" name="Google Shape;54;p13"/>
          <p:cNvSpPr/>
          <p:nvPr/>
        </p:nvSpPr>
        <p:spPr>
          <a:xfrm>
            <a:off x="17580740" y="-1100198"/>
            <a:ext cx="3240900" cy="3240900"/>
          </a:xfrm>
          <a:prstGeom prst="ellipse">
            <a:avLst/>
          </a:prstGeom>
          <a:solidFill>
            <a:srgbClr val="395677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5" name="Google Shape;55;p13"/>
          <p:cNvGrpSpPr/>
          <p:nvPr/>
        </p:nvGrpSpPr>
        <p:grpSpPr>
          <a:xfrm>
            <a:off x="18313222" y="361171"/>
            <a:ext cx="850849" cy="1015938"/>
            <a:chOff x="0" y="0"/>
            <a:chExt cx="1595441" cy="1905002"/>
          </a:xfrm>
        </p:grpSpPr>
        <p:sp>
          <p:nvSpPr>
            <p:cNvPr id="56" name="Google Shape;56;p13"/>
            <p:cNvSpPr/>
            <p:nvPr/>
          </p:nvSpPr>
          <p:spPr>
            <a:xfrm>
              <a:off x="0" y="0"/>
              <a:ext cx="541337" cy="1905002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0" i="0" sz="3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1054100" y="0"/>
              <a:ext cx="541341" cy="1905002"/>
            </a:xfrm>
            <a:prstGeom prst="rect">
              <a:avLst/>
            </a:pr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000"/>
                <a:buFont typeface="Helvetica Neue"/>
                <a:buNone/>
              </a:pPr>
              <a:r>
                <a:t/>
              </a:r>
              <a:endParaRPr b="0" i="0" sz="30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58" name="Google Shape;58;p13"/>
          <p:cNvSpPr txBox="1"/>
          <p:nvPr>
            <p:ph type="title"/>
          </p:nvPr>
        </p:nvSpPr>
        <p:spPr>
          <a:xfrm>
            <a:off x="975359" y="439420"/>
            <a:ext cx="175566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b="0" i="0" sz="6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2" type="sldNum"/>
          </p:nvPr>
        </p:nvSpPr>
        <p:spPr>
          <a:xfrm>
            <a:off x="9505138" y="10415588"/>
            <a:ext cx="4827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57125" lIns="57125" spcFirstLastPara="1" rIns="57125" wrap="square" tIns="571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0" i="0" sz="26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2.xm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3.xml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4.xml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5.xml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6.xml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8.xml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0.xml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1.xml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3.xml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4.xml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5.xml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6.xml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7.xml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8.xml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9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0.xml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1.xml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2.xml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3.xml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4.xml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5.xml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6.xml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7.xml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8.xml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9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0.xml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1.xml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2.xml"/><Relationship Id="rId3" Type="http://schemas.openxmlformats.org/officeDocument/2006/relationships/image" Target="../media/image5.png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3.xml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4.xml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5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3.xml"/><Relationship Id="rId3" Type="http://schemas.openxmlformats.org/officeDocument/2006/relationships/hyperlink" Target="https://docs.unrealengine.com/en-us/Programming/Development/CodingStandard" TargetMode="Externa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/>
        </p:nvSpPr>
        <p:spPr>
          <a:xfrm>
            <a:off x="342175" y="9216250"/>
            <a:ext cx="108588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 Triple X Game Design Doc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</a:t>
            </a:r>
            <a:r>
              <a:rPr lang="en-GB">
                <a:solidFill>
                  <a:srgbClr val="FFFFFF"/>
                </a:solidFill>
              </a:rPr>
              <a:t>int main</a:t>
            </a:r>
            <a:r>
              <a:rPr lang="en-GB"/>
              <a:t>()?</a:t>
            </a:r>
            <a:endParaRPr/>
          </a:p>
        </p:txBody>
      </p:sp>
      <p:sp>
        <p:nvSpPr>
          <p:cNvPr id="132" name="Google Shape;132;p27"/>
          <p:cNvSpPr txBox="1"/>
          <p:nvPr>
            <p:ph idx="1" type="body"/>
          </p:nvPr>
        </p:nvSpPr>
        <p:spPr>
          <a:xfrm>
            <a:off x="917390" y="2866133"/>
            <a:ext cx="172353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Every C++ program requires int main()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It is the entry point of a c++ program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Without it, your program will not build!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17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FFFFFF"/>
                </a:solidFill>
              </a:rPr>
              <a:t>Create a parameter for</a:t>
            </a:r>
            <a:r>
              <a:rPr lang="en-GB" sz="6000">
                <a:solidFill>
                  <a:srgbClr val="FFFFFF"/>
                </a:solidFill>
              </a:rPr>
              <a:t> PlayGame()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738" name="Google Shape;738;p117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lang="en-GB"/>
              <a:t>Pause here and create a parameter for PlayGame()</a:t>
            </a:r>
            <a:endParaRPr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lang="en-GB"/>
              <a:t>The data type should be </a:t>
            </a:r>
            <a:r>
              <a:rPr lang="en-GB">
                <a:solidFill>
                  <a:srgbClr val="4A86E8"/>
                </a:solidFill>
              </a:rPr>
              <a:t>int </a:t>
            </a:r>
            <a:endParaRPr>
              <a:solidFill>
                <a:srgbClr val="4A86E8"/>
              </a:solidFill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lang="en-GB"/>
              <a:t>The parameter </a:t>
            </a:r>
            <a:r>
              <a:rPr lang="en-GB"/>
              <a:t>should be named Difficulty</a:t>
            </a:r>
            <a:endParaRPr>
              <a:solidFill>
                <a:srgbClr val="4A86E8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18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 Parameters</a:t>
            </a:r>
            <a:endParaRPr/>
          </a:p>
        </p:txBody>
      </p:sp>
      <p:sp>
        <p:nvSpPr>
          <p:cNvPr id="744" name="Google Shape;744;p118"/>
          <p:cNvSpPr txBox="1"/>
          <p:nvPr>
            <p:ph idx="1" type="body"/>
          </p:nvPr>
        </p:nvSpPr>
        <p:spPr>
          <a:xfrm>
            <a:off x="917375" y="2866150"/>
            <a:ext cx="17672400" cy="7065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Increment variables like: ++MyVariable;</a:t>
            </a:r>
            <a:endParaRPr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Think about where you declare your variables</a:t>
            </a:r>
            <a:endParaRPr>
              <a:solidFill>
                <a:srgbClr val="FFFFFF"/>
              </a:solidFill>
            </a:endParaRPr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○"/>
            </a:pPr>
            <a:r>
              <a:rPr lang="en-GB">
                <a:solidFill>
                  <a:srgbClr val="FFFFFF"/>
                </a:solidFill>
              </a:rPr>
              <a:t>Because of the variables scope!</a:t>
            </a:r>
            <a:endParaRPr>
              <a:solidFill>
                <a:srgbClr val="FFFFFF"/>
              </a:solidFill>
            </a:endParaRPr>
          </a:p>
          <a:p>
            <a:pPr indent="-596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●"/>
            </a:pPr>
            <a:r>
              <a:rPr lang="en-GB">
                <a:solidFill>
                  <a:srgbClr val="FFFFFF"/>
                </a:solidFill>
              </a:rPr>
              <a:t>Function parameters allow us to pass values into it</a:t>
            </a:r>
            <a:endParaRPr>
              <a:solidFill>
                <a:srgbClr val="FFFFFF"/>
              </a:solidFill>
            </a:endParaRPr>
          </a:p>
          <a:p>
            <a:pPr indent="-596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Passing values is known as passing an argument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119"/>
          <p:cNvSpPr txBox="1"/>
          <p:nvPr/>
        </p:nvSpPr>
        <p:spPr>
          <a:xfrm>
            <a:off x="342175" y="9216250"/>
            <a:ext cx="142806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14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Comparing Values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120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Declare a new variable!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755" name="Google Shape;755;p120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lang="en-GB"/>
              <a:t>Declare a variable for storing the maximum difficulty/level</a:t>
            </a:r>
            <a:endParaRPr/>
          </a:p>
          <a:p>
            <a:pPr indent="-5334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Char char="○"/>
            </a:pPr>
            <a:r>
              <a:rPr lang="en-GB">
                <a:solidFill>
                  <a:srgbClr val="FFFFFF"/>
                </a:solidFill>
              </a:rPr>
              <a:t>MaxLevel or MaxDifficulty</a:t>
            </a:r>
            <a:endParaRPr>
              <a:solidFill>
                <a:srgbClr val="FFFFFF"/>
              </a:solidFill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lang="en-GB"/>
              <a:t>Make it a constant by declaring with the keyword </a:t>
            </a:r>
            <a:r>
              <a:rPr lang="en-GB">
                <a:solidFill>
                  <a:srgbClr val="4A86E8"/>
                </a:solidFill>
              </a:rPr>
              <a:t>const </a:t>
            </a:r>
            <a:endParaRPr>
              <a:solidFill>
                <a:srgbClr val="FFFFFF"/>
              </a:solidFill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Char char="●"/>
            </a:pPr>
            <a:r>
              <a:rPr lang="en-GB">
                <a:solidFill>
                  <a:srgbClr val="FFFFFF"/>
                </a:solidFill>
              </a:rPr>
              <a:t>Initialize it with the amount of levels you want in your game</a:t>
            </a:r>
            <a:endParaRPr>
              <a:solidFill>
                <a:srgbClr val="FFFFFF"/>
              </a:solidFill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Char char="●"/>
            </a:pPr>
            <a:r>
              <a:rPr lang="en-GB">
                <a:solidFill>
                  <a:srgbClr val="FFFFFF"/>
                </a:solidFill>
              </a:rPr>
              <a:t>In scope within our </a:t>
            </a:r>
            <a:r>
              <a:rPr lang="en-GB">
                <a:solidFill>
                  <a:srgbClr val="FFE699"/>
                </a:solidFill>
              </a:rPr>
              <a:t>main</a:t>
            </a:r>
            <a:r>
              <a:rPr lang="en-GB">
                <a:solidFill>
                  <a:srgbClr val="FFFFFF"/>
                </a:solidFill>
              </a:rPr>
              <a:t> function</a:t>
            </a:r>
            <a:endParaRPr>
              <a:solidFill>
                <a:srgbClr val="FFFFFF"/>
              </a:solidFill>
            </a:endParaRPr>
          </a:p>
          <a:p>
            <a:pPr indent="-5334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Char char="○"/>
            </a:pPr>
            <a:r>
              <a:rPr lang="en-GB">
                <a:solidFill>
                  <a:srgbClr val="FFFFFF"/>
                </a:solidFill>
              </a:rPr>
              <a:t>Declare it above the </a:t>
            </a:r>
            <a:r>
              <a:rPr lang="en-GB">
                <a:solidFill>
                  <a:srgbClr val="CB79CF"/>
                </a:solidFill>
              </a:rPr>
              <a:t>while</a:t>
            </a:r>
            <a:r>
              <a:rPr lang="en-GB">
                <a:solidFill>
                  <a:srgbClr val="FFFFFF"/>
                </a:solidFill>
              </a:rPr>
              <a:t> loop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6E8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21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B79CF"/>
                </a:solidFill>
              </a:rPr>
              <a:t>while</a:t>
            </a:r>
            <a:r>
              <a:rPr lang="en-GB"/>
              <a:t> loop condition</a:t>
            </a:r>
            <a:endParaRPr/>
          </a:p>
        </p:txBody>
      </p:sp>
      <p:sp>
        <p:nvSpPr>
          <p:cNvPr id="761" name="Google Shape;761;p121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00FFFF"/>
                </a:solidFill>
              </a:rPr>
              <a:t>LevelDifficulty</a:t>
            </a:r>
            <a:r>
              <a:rPr lang="en-GB"/>
              <a:t> should never become larger than </a:t>
            </a:r>
            <a:r>
              <a:rPr lang="en-GB">
                <a:solidFill>
                  <a:srgbClr val="FF9900"/>
                </a:solidFill>
              </a:rPr>
              <a:t>MaxDifficulty</a:t>
            </a:r>
            <a:endParaRPr>
              <a:solidFill>
                <a:srgbClr val="FF9900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Our </a:t>
            </a:r>
            <a:r>
              <a:rPr lang="en-GB">
                <a:solidFill>
                  <a:srgbClr val="CB79CF"/>
                </a:solidFill>
              </a:rPr>
              <a:t>while </a:t>
            </a:r>
            <a:r>
              <a:rPr lang="en-GB">
                <a:solidFill>
                  <a:srgbClr val="FFFFFF"/>
                </a:solidFill>
              </a:rPr>
              <a:t>loop condition should check to see if the value of the </a:t>
            </a:r>
            <a:r>
              <a:rPr lang="en-GB">
                <a:solidFill>
                  <a:srgbClr val="00FFFF"/>
                </a:solidFill>
              </a:rPr>
              <a:t>LevelDifficulty</a:t>
            </a:r>
            <a:r>
              <a:rPr lang="en-GB">
                <a:solidFill>
                  <a:srgbClr val="FFFFFF"/>
                </a:solidFill>
              </a:rPr>
              <a:t> is lower or equal to </a:t>
            </a:r>
            <a:r>
              <a:rPr lang="en-GB">
                <a:solidFill>
                  <a:srgbClr val="FF9900"/>
                </a:solidFill>
              </a:rPr>
              <a:t>MaxDifficulty</a:t>
            </a:r>
            <a:endParaRPr>
              <a:solidFill>
                <a:srgbClr val="FF99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122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Comparison operators</a:t>
            </a:r>
            <a:endParaRPr>
              <a:solidFill>
                <a:srgbClr val="FFFFFF"/>
              </a:solidFill>
            </a:endParaRPr>
          </a:p>
        </p:txBody>
      </p:sp>
      <p:graphicFrame>
        <p:nvGraphicFramePr>
          <p:cNvPr id="767" name="Google Shape;767;p122"/>
          <p:cNvGraphicFramePr/>
          <p:nvPr/>
        </p:nvGraphicFramePr>
        <p:xfrm>
          <a:off x="5570225" y="274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{6DA54E9E-6483-4F84-A96B-D5F832654562}</a:tableStyleId>
              </a:tblPr>
              <a:tblGrid>
                <a:gridCol w="3903350"/>
                <a:gridCol w="3903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FF"/>
                          </a:solidFill>
                        </a:rPr>
                        <a:t>Equal</a:t>
                      </a:r>
                      <a:r>
                        <a:rPr b="1" lang="en-GB" sz="4800">
                          <a:solidFill>
                            <a:srgbClr val="00FFFF"/>
                          </a:solidFill>
                        </a:rPr>
                        <a:t> to</a:t>
                      </a:r>
                      <a:endParaRPr b="1"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00"/>
                          </a:solidFill>
                        </a:rPr>
                        <a:t>==</a:t>
                      </a:r>
                      <a:endParaRPr b="1" sz="48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FF"/>
                          </a:solidFill>
                        </a:rPr>
                        <a:t>Not equal to</a:t>
                      </a:r>
                      <a:endParaRPr b="1"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00"/>
                          </a:solidFill>
                        </a:rPr>
                        <a:t>!=</a:t>
                      </a:r>
                      <a:endParaRPr b="1" sz="48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FF"/>
                          </a:solidFill>
                        </a:rPr>
                        <a:t>Greater than</a:t>
                      </a:r>
                      <a:endParaRPr b="1"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00"/>
                          </a:solidFill>
                        </a:rPr>
                        <a:t>&gt;</a:t>
                      </a:r>
                      <a:endParaRPr b="1" sz="48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FF"/>
                          </a:solidFill>
                        </a:rPr>
                        <a:t>Less than</a:t>
                      </a:r>
                      <a:endParaRPr b="1"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00"/>
                          </a:solidFill>
                        </a:rPr>
                        <a:t>&lt;</a:t>
                      </a:r>
                      <a:endParaRPr b="1" sz="48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FF"/>
                          </a:solidFill>
                        </a:rPr>
                        <a:t>Greater than or equal to</a:t>
                      </a:r>
                      <a:endParaRPr b="1"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00"/>
                          </a:solidFill>
                        </a:rPr>
                        <a:t>&gt;=</a:t>
                      </a:r>
                      <a:endParaRPr b="1" sz="48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FF"/>
                          </a:solidFill>
                        </a:rPr>
                        <a:t>Less than or equal to</a:t>
                      </a:r>
                      <a:endParaRPr b="1"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4800">
                          <a:solidFill>
                            <a:srgbClr val="00FF00"/>
                          </a:solidFill>
                        </a:rPr>
                        <a:t>&lt;=</a:t>
                      </a:r>
                      <a:endParaRPr b="1" sz="48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123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Update your strings to reflect the game!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773" name="Google Shape;773;p123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lang="en-GB"/>
              <a:t>When our PlayGame function returns </a:t>
            </a:r>
            <a:r>
              <a:rPr lang="en-GB">
                <a:solidFill>
                  <a:srgbClr val="4A86E8"/>
                </a:solidFill>
              </a:rPr>
              <a:t>true</a:t>
            </a:r>
            <a:r>
              <a:rPr lang="en-GB"/>
              <a:t> or </a:t>
            </a:r>
            <a:r>
              <a:rPr lang="en-GB">
                <a:solidFill>
                  <a:srgbClr val="4A86E8"/>
                </a:solidFill>
              </a:rPr>
              <a:t>false</a:t>
            </a:r>
            <a:endParaRPr>
              <a:solidFill>
                <a:schemeClr val="lt1"/>
              </a:solidFill>
            </a:endParaRPr>
          </a:p>
          <a:p>
            <a:pPr indent="-533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Char char="●"/>
            </a:pPr>
            <a:r>
              <a:rPr lang="en-GB"/>
              <a:t>Update the strings so they reflect:</a:t>
            </a:r>
            <a:endParaRPr/>
          </a:p>
          <a:p>
            <a:pPr indent="-5334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Char char="○"/>
            </a:pPr>
            <a:r>
              <a:rPr lang="en-GB"/>
              <a:t>Moving to the next level if correct code is entered</a:t>
            </a:r>
            <a:endParaRPr/>
          </a:p>
          <a:p>
            <a:pPr indent="-5334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Helvetica Neue"/>
              <a:buChar char="○"/>
            </a:pPr>
            <a:r>
              <a:rPr lang="en-GB"/>
              <a:t>Retrying the level if the player enters the wrong code</a:t>
            </a:r>
            <a:endParaRPr>
              <a:solidFill>
                <a:srgbClr val="FFFFFF"/>
              </a:solidFill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Char char="●"/>
            </a:pPr>
            <a:r>
              <a:rPr lang="en-GB"/>
              <a:t>Before we </a:t>
            </a:r>
            <a:r>
              <a:rPr lang="en-GB">
                <a:solidFill>
                  <a:srgbClr val="CB79CF"/>
                </a:solidFill>
              </a:rPr>
              <a:t>return</a:t>
            </a:r>
            <a:r>
              <a:rPr lang="en-GB"/>
              <a:t> </a:t>
            </a:r>
            <a:r>
              <a:rPr lang="en-GB">
                <a:solidFill>
                  <a:srgbClr val="B6D7A8"/>
                </a:solidFill>
              </a:rPr>
              <a:t>0</a:t>
            </a:r>
            <a:r>
              <a:rPr lang="en-GB">
                <a:solidFill>
                  <a:srgbClr val="FFFFFF"/>
                </a:solidFill>
              </a:rPr>
              <a:t>;</a:t>
            </a:r>
            <a:r>
              <a:rPr lang="en-GB"/>
              <a:t> in</a:t>
            </a:r>
            <a:r>
              <a:rPr lang="en-GB">
                <a:solidFill>
                  <a:srgbClr val="FFFFFF"/>
                </a:solidFill>
              </a:rPr>
              <a:t> </a:t>
            </a:r>
            <a:r>
              <a:rPr lang="en-GB">
                <a:solidFill>
                  <a:srgbClr val="FFE699"/>
                </a:solidFill>
              </a:rPr>
              <a:t>main</a:t>
            </a:r>
            <a:r>
              <a:rPr lang="en-GB">
                <a:solidFill>
                  <a:srgbClr val="FFFFFF"/>
                </a:solidFill>
              </a:rPr>
              <a:t> function:</a:t>
            </a:r>
            <a:endParaRPr>
              <a:solidFill>
                <a:srgbClr val="FFFFFF"/>
              </a:solidFill>
            </a:endParaRPr>
          </a:p>
          <a:p>
            <a:pPr indent="-5334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Char char="○"/>
            </a:pPr>
            <a:r>
              <a:rPr lang="en-GB"/>
              <a:t>Print a string to the terminal that congratulates the player on completeing the game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A86E8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24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Working with random numbers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124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We are going to initialize our variables with the function that is named: </a:t>
            </a:r>
            <a:r>
              <a:rPr b="1" lang="en-GB"/>
              <a:t>rand()</a:t>
            </a:r>
            <a:endParaRPr b="1"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lang="en-GB"/>
              <a:t>This function returns a random number</a:t>
            </a:r>
            <a:endParaRPr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25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rand()</a:t>
            </a:r>
            <a:endParaRPr/>
          </a:p>
        </p:txBody>
      </p:sp>
      <p:sp>
        <p:nvSpPr>
          <p:cNvPr id="785" name="Google Shape;785;p125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1" lang="en-GB"/>
              <a:t>rand() </a:t>
            </a:r>
            <a:r>
              <a:rPr lang="en-GB"/>
              <a:t>returns a value in the range 0 and a value that is guaranteed to be atleast </a:t>
            </a:r>
            <a:r>
              <a:rPr b="1" lang="en-GB"/>
              <a:t>32,767!</a:t>
            </a:r>
            <a:endParaRPr b="1"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We need to have more control over the range!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We need </a:t>
            </a:r>
            <a:r>
              <a:rPr b="1" lang="en-GB"/>
              <a:t>rand()</a:t>
            </a:r>
            <a:r>
              <a:rPr lang="en-GB"/>
              <a:t> to take our LevelDifficulty variable into account</a:t>
            </a:r>
            <a:endParaRPr/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126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Comparison Operators</a:t>
            </a:r>
            <a:endParaRPr/>
          </a:p>
        </p:txBody>
      </p:sp>
      <p:sp>
        <p:nvSpPr>
          <p:cNvPr id="791" name="Google Shape;791;p126"/>
          <p:cNvSpPr txBox="1"/>
          <p:nvPr>
            <p:ph idx="1" type="body"/>
          </p:nvPr>
        </p:nvSpPr>
        <p:spPr>
          <a:xfrm>
            <a:off x="917375" y="2476238"/>
            <a:ext cx="16980300" cy="1088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Compare values with:</a:t>
            </a:r>
            <a:endParaRPr/>
          </a:p>
        </p:txBody>
      </p:sp>
      <p:graphicFrame>
        <p:nvGraphicFramePr>
          <p:cNvPr id="792" name="Google Shape;792;p126"/>
          <p:cNvGraphicFramePr/>
          <p:nvPr/>
        </p:nvGraphicFramePr>
        <p:xfrm>
          <a:off x="12932725" y="979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{6DA54E9E-6483-4F84-A96B-D5F832654562}</a:tableStyleId>
              </a:tblPr>
              <a:tblGrid>
                <a:gridCol w="2694075"/>
                <a:gridCol w="2694075"/>
              </a:tblGrid>
              <a:tr h="60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FF"/>
                          </a:solidFill>
                        </a:rPr>
                        <a:t>Equal to</a:t>
                      </a:r>
                      <a:endParaRPr b="1" sz="30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00"/>
                          </a:solidFill>
                        </a:rPr>
                        <a:t>==</a:t>
                      </a:r>
                      <a:endParaRPr b="1" sz="30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1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FF"/>
                          </a:solidFill>
                        </a:rPr>
                        <a:t>Not equal to</a:t>
                      </a:r>
                      <a:endParaRPr b="1" sz="30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00"/>
                          </a:solidFill>
                        </a:rPr>
                        <a:t>!=</a:t>
                      </a:r>
                      <a:endParaRPr b="1" sz="30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1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FF"/>
                          </a:solidFill>
                        </a:rPr>
                        <a:t>Greater than</a:t>
                      </a:r>
                      <a:endParaRPr b="1" sz="30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00"/>
                          </a:solidFill>
                        </a:rPr>
                        <a:t>&gt;</a:t>
                      </a:r>
                      <a:endParaRPr b="1" sz="30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4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FF"/>
                          </a:solidFill>
                        </a:rPr>
                        <a:t>Less than</a:t>
                      </a:r>
                      <a:endParaRPr b="1" sz="30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00"/>
                          </a:solidFill>
                        </a:rPr>
                        <a:t>&lt;</a:t>
                      </a:r>
                      <a:endParaRPr b="1" sz="30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21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FF"/>
                          </a:solidFill>
                        </a:rPr>
                        <a:t>Greater than or equal to</a:t>
                      </a:r>
                      <a:endParaRPr b="1" sz="30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00"/>
                          </a:solidFill>
                        </a:rPr>
                        <a:t>&gt;=</a:t>
                      </a:r>
                      <a:endParaRPr b="1" sz="30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21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FF"/>
                          </a:solidFill>
                        </a:rPr>
                        <a:t>Less than or equal to</a:t>
                      </a:r>
                      <a:endParaRPr b="1" sz="30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000">
                          <a:solidFill>
                            <a:srgbClr val="00FF00"/>
                          </a:solidFill>
                        </a:rPr>
                        <a:t>&lt;=</a:t>
                      </a:r>
                      <a:endParaRPr b="1" sz="3000">
                        <a:solidFill>
                          <a:srgbClr val="00FF00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93" name="Google Shape;793;p126"/>
          <p:cNvSpPr txBox="1"/>
          <p:nvPr>
            <p:ph idx="1" type="body"/>
          </p:nvPr>
        </p:nvSpPr>
        <p:spPr>
          <a:xfrm>
            <a:off x="917375" y="3723750"/>
            <a:ext cx="10487400" cy="2301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Can be used for conditions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Like in: </a:t>
            </a:r>
            <a:r>
              <a:rPr lang="en-GB">
                <a:solidFill>
                  <a:srgbClr val="CB79CF"/>
                </a:solidFill>
              </a:rPr>
              <a:t>while</a:t>
            </a:r>
            <a:r>
              <a:rPr lang="en-GB"/>
              <a:t> and </a:t>
            </a:r>
            <a:r>
              <a:rPr lang="en-GB">
                <a:solidFill>
                  <a:srgbClr val="CB79CF"/>
                </a:solidFill>
              </a:rPr>
              <a:t>if</a:t>
            </a:r>
            <a:endParaRPr/>
          </a:p>
        </p:txBody>
      </p:sp>
      <p:sp>
        <p:nvSpPr>
          <p:cNvPr id="794" name="Google Shape;794;p126"/>
          <p:cNvSpPr txBox="1"/>
          <p:nvPr>
            <p:ph idx="1" type="body"/>
          </p:nvPr>
        </p:nvSpPr>
        <p:spPr>
          <a:xfrm>
            <a:off x="917375" y="6342675"/>
            <a:ext cx="11449800" cy="1226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Make sure spacing is consistent!</a:t>
            </a:r>
            <a:endParaRPr/>
          </a:p>
        </p:txBody>
      </p:sp>
      <p:sp>
        <p:nvSpPr>
          <p:cNvPr id="795" name="Google Shape;795;p126"/>
          <p:cNvSpPr txBox="1"/>
          <p:nvPr>
            <p:ph idx="1" type="body"/>
          </p:nvPr>
        </p:nvSpPr>
        <p:spPr>
          <a:xfrm>
            <a:off x="917375" y="7785850"/>
            <a:ext cx="16980300" cy="1226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●"/>
            </a:pPr>
            <a:r>
              <a:rPr b="1" lang="en-GB">
                <a:solidFill>
                  <a:schemeClr val="lt1"/>
                </a:solidFill>
              </a:rPr>
              <a:t>rand() </a:t>
            </a:r>
            <a:r>
              <a:rPr lang="en-GB">
                <a:solidFill>
                  <a:schemeClr val="lt1"/>
                </a:solidFill>
              </a:rPr>
              <a:t>returns a value in the range 0 and </a:t>
            </a:r>
            <a:r>
              <a:rPr b="1" lang="en-GB">
                <a:solidFill>
                  <a:schemeClr val="lt1"/>
                </a:solidFill>
              </a:rPr>
              <a:t>32,767!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White Space</a:t>
            </a:r>
            <a:endParaRPr/>
          </a:p>
        </p:txBody>
      </p:sp>
      <p:sp>
        <p:nvSpPr>
          <p:cNvPr id="138" name="Google Shape;138;p28"/>
          <p:cNvSpPr txBox="1"/>
          <p:nvPr>
            <p:ph idx="1" type="body"/>
          </p:nvPr>
        </p:nvSpPr>
        <p:spPr>
          <a:xfrm>
            <a:off x="917385" y="2866142"/>
            <a:ext cx="14312400" cy="4559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Compiler ignores white space!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Don’t be </a:t>
            </a:r>
            <a:r>
              <a:rPr lang="en-GB"/>
              <a:t>reckless</a:t>
            </a:r>
            <a:r>
              <a:rPr lang="en-GB"/>
              <a:t> with your code!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Make the effort to make it beautiful!</a:t>
            </a:r>
            <a:endParaRPr/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27"/>
          <p:cNvSpPr txBox="1"/>
          <p:nvPr/>
        </p:nvSpPr>
        <p:spPr>
          <a:xfrm>
            <a:off x="342175" y="9216250"/>
            <a:ext cx="157056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15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Generating Random Number Ranges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128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Modulus Operator</a:t>
            </a:r>
            <a:endParaRPr/>
          </a:p>
        </p:txBody>
      </p:sp>
      <p:sp>
        <p:nvSpPr>
          <p:cNvPr id="806" name="Google Shape;806;p128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rgbClr val="00FF00"/>
                </a:solidFill>
              </a:rPr>
              <a:t>%</a:t>
            </a:r>
            <a:endParaRPr b="1"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chemeClr val="lt1"/>
                </a:solidFill>
              </a:rPr>
              <a:t>Performs a division but returns the remainder!</a:t>
            </a:r>
            <a:endParaRPr b="1"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/>
              <a:t>9 / 4 = 2 r 1</a:t>
            </a:r>
            <a:endParaRPr b="1"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/>
              <a:t>9</a:t>
            </a:r>
            <a:r>
              <a:rPr b="1" lang="en-GB">
                <a:solidFill>
                  <a:srgbClr val="00FF00"/>
                </a:solidFill>
              </a:rPr>
              <a:t> % </a:t>
            </a:r>
            <a:r>
              <a:rPr b="1" lang="en-GB">
                <a:solidFill>
                  <a:srgbClr val="FFFFFF"/>
                </a:solidFill>
              </a:rPr>
              <a:t>4 = 1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We can use this to map </a:t>
            </a:r>
            <a:r>
              <a:rPr b="1" lang="en-GB"/>
              <a:t>rand()</a:t>
            </a:r>
            <a:r>
              <a:rPr lang="en-GB"/>
              <a:t> to our own range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129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There’s a pattern!</a:t>
            </a:r>
            <a:endParaRPr/>
          </a:p>
        </p:txBody>
      </p:sp>
      <p:sp>
        <p:nvSpPr>
          <p:cNvPr id="812" name="Google Shape;812;p129"/>
          <p:cNvSpPr txBox="1"/>
          <p:nvPr>
            <p:ph idx="1" type="body"/>
          </p:nvPr>
        </p:nvSpPr>
        <p:spPr>
          <a:xfrm>
            <a:off x="917375" y="2317425"/>
            <a:ext cx="17672400" cy="40539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rgbClr val="FFFFFF"/>
                </a:solidFill>
              </a:rPr>
              <a:t>&lt;value&gt; </a:t>
            </a:r>
            <a:r>
              <a:rPr b="1" lang="en-GB">
                <a:solidFill>
                  <a:srgbClr val="00FF00"/>
                </a:solidFill>
              </a:rPr>
              <a:t>%</a:t>
            </a:r>
            <a:r>
              <a:rPr b="1" lang="en-GB">
                <a:solidFill>
                  <a:srgbClr val="FFFFFF"/>
                </a:solidFill>
              </a:rPr>
              <a:t> &lt;</a:t>
            </a:r>
            <a:r>
              <a:rPr b="1" lang="en-GB">
                <a:solidFill>
                  <a:srgbClr val="FF9900"/>
                </a:solidFill>
              </a:rPr>
              <a:t>modulus</a:t>
            </a:r>
            <a:r>
              <a:rPr b="1" lang="en-GB">
                <a:solidFill>
                  <a:srgbClr val="FFFFFF"/>
                </a:solidFill>
              </a:rPr>
              <a:t>&gt;</a:t>
            </a:r>
            <a:endParaRPr b="1"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rgbClr val="FFFFFF"/>
                </a:solidFill>
              </a:rPr>
              <a:t>Maps the &lt;value&gt; between a range of numbers!</a:t>
            </a:r>
            <a:endParaRPr b="1"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chemeClr val="lt1"/>
                </a:solidFill>
              </a:rPr>
              <a:t>The range is between 0 and &lt;</a:t>
            </a:r>
            <a:r>
              <a:rPr b="1" lang="en-GB">
                <a:solidFill>
                  <a:srgbClr val="FF9900"/>
                </a:solidFill>
              </a:rPr>
              <a:t>modulus</a:t>
            </a:r>
            <a:r>
              <a:rPr b="1" lang="en-GB">
                <a:solidFill>
                  <a:schemeClr val="lt1"/>
                </a:solidFill>
              </a:rPr>
              <a:t>&gt; - 1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30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Modulo Operation</a:t>
            </a:r>
            <a:endParaRPr/>
          </a:p>
        </p:txBody>
      </p:sp>
      <p:sp>
        <p:nvSpPr>
          <p:cNvPr id="818" name="Google Shape;818;p130"/>
          <p:cNvSpPr txBox="1"/>
          <p:nvPr>
            <p:ph idx="1" type="body"/>
          </p:nvPr>
        </p:nvSpPr>
        <p:spPr>
          <a:xfrm>
            <a:off x="917375" y="2317425"/>
            <a:ext cx="17672400" cy="77211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/>
              <a:t>2524 </a:t>
            </a:r>
            <a:r>
              <a:rPr b="1" lang="en-GB">
                <a:solidFill>
                  <a:srgbClr val="00FF00"/>
                </a:solidFill>
              </a:rPr>
              <a:t>%</a:t>
            </a:r>
            <a:r>
              <a:rPr b="1" lang="en-GB"/>
              <a:t> </a:t>
            </a:r>
            <a:r>
              <a:rPr b="1" lang="en-GB">
                <a:solidFill>
                  <a:srgbClr val="FF9900"/>
                </a:solidFill>
              </a:rPr>
              <a:t>10</a:t>
            </a:r>
            <a:endParaRPr b="1">
              <a:solidFill>
                <a:srgbClr val="FF9900"/>
              </a:solidFill>
            </a:endParaRPr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○"/>
            </a:pPr>
            <a:r>
              <a:rPr lang="en-GB">
                <a:solidFill>
                  <a:schemeClr val="lt1"/>
                </a:solidFill>
              </a:rPr>
              <a:t>2524 mapped to a range between 0 - </a:t>
            </a:r>
            <a:r>
              <a:rPr lang="en-GB">
                <a:solidFill>
                  <a:srgbClr val="FF9900"/>
                </a:solidFill>
              </a:rPr>
              <a:t>9</a:t>
            </a:r>
            <a:endParaRPr>
              <a:solidFill>
                <a:srgbClr val="FF9900"/>
              </a:solidFill>
            </a:endParaRPr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○"/>
            </a:pPr>
            <a:r>
              <a:rPr lang="en-GB">
                <a:solidFill>
                  <a:schemeClr val="lt1"/>
                </a:solidFill>
              </a:rPr>
              <a:t>Not 0 - </a:t>
            </a:r>
            <a:r>
              <a:rPr lang="en-GB">
                <a:solidFill>
                  <a:srgbClr val="FF9900"/>
                </a:solidFill>
              </a:rPr>
              <a:t>10</a:t>
            </a:r>
            <a:r>
              <a:rPr lang="en-GB">
                <a:solidFill>
                  <a:schemeClr val="lt1"/>
                </a:solidFill>
              </a:rPr>
              <a:t>! The range is 0 to the </a:t>
            </a:r>
            <a:r>
              <a:rPr lang="en-GB">
                <a:solidFill>
                  <a:srgbClr val="FF9900"/>
                </a:solidFill>
              </a:rPr>
              <a:t>modulus </a:t>
            </a:r>
            <a:r>
              <a:rPr lang="en-GB">
                <a:solidFill>
                  <a:srgbClr val="FFFFFF"/>
                </a:solidFill>
              </a:rPr>
              <a:t>- 1</a:t>
            </a:r>
            <a:endParaRPr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rgbClr val="FFFFFF"/>
                </a:solidFill>
              </a:rPr>
              <a:t>The result is the same as the </a:t>
            </a:r>
            <a:r>
              <a:rPr b="1" lang="en-GB">
                <a:solidFill>
                  <a:srgbClr val="00FFFF"/>
                </a:solidFill>
              </a:rPr>
              <a:t>remainder</a:t>
            </a:r>
            <a:r>
              <a:rPr b="1" lang="en-GB">
                <a:solidFill>
                  <a:srgbClr val="FFFFFF"/>
                </a:solidFill>
              </a:rPr>
              <a:t> we would get from dividing 2524 by 10!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131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Modulo Operation</a:t>
            </a:r>
            <a:endParaRPr/>
          </a:p>
        </p:txBody>
      </p:sp>
      <p:sp>
        <p:nvSpPr>
          <p:cNvPr id="824" name="Google Shape;824;p131"/>
          <p:cNvSpPr txBox="1"/>
          <p:nvPr>
            <p:ph idx="1" type="body"/>
          </p:nvPr>
        </p:nvSpPr>
        <p:spPr>
          <a:xfrm>
            <a:off x="917375" y="2317425"/>
            <a:ext cx="17672400" cy="77211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/>
              <a:t>2524 </a:t>
            </a:r>
            <a:r>
              <a:rPr b="1" lang="en-GB">
                <a:solidFill>
                  <a:srgbClr val="00FF00"/>
                </a:solidFill>
              </a:rPr>
              <a:t>%</a:t>
            </a:r>
            <a:r>
              <a:rPr b="1" lang="en-GB"/>
              <a:t> </a:t>
            </a:r>
            <a:r>
              <a:rPr b="1" lang="en-GB">
                <a:solidFill>
                  <a:srgbClr val="FF9900"/>
                </a:solidFill>
              </a:rPr>
              <a:t>10 </a:t>
            </a:r>
            <a:r>
              <a:rPr b="1" lang="en-GB">
                <a:solidFill>
                  <a:srgbClr val="00FFFF"/>
                </a:solidFill>
              </a:rPr>
              <a:t>= 4</a:t>
            </a:r>
            <a:endParaRPr b="1">
              <a:solidFill>
                <a:srgbClr val="00FFFF"/>
              </a:solidFill>
            </a:endParaRPr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○"/>
            </a:pPr>
            <a:r>
              <a:rPr lang="en-GB">
                <a:solidFill>
                  <a:schemeClr val="lt1"/>
                </a:solidFill>
              </a:rPr>
              <a:t>2524 mapped to a range between 0 - </a:t>
            </a:r>
            <a:r>
              <a:rPr lang="en-GB">
                <a:solidFill>
                  <a:srgbClr val="FF9900"/>
                </a:solidFill>
              </a:rPr>
              <a:t>9</a:t>
            </a:r>
            <a:endParaRPr>
              <a:solidFill>
                <a:srgbClr val="FF9900"/>
              </a:solidFill>
            </a:endParaRPr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○"/>
            </a:pPr>
            <a:r>
              <a:rPr lang="en-GB">
                <a:solidFill>
                  <a:schemeClr val="lt1"/>
                </a:solidFill>
              </a:rPr>
              <a:t>Not 0 - </a:t>
            </a:r>
            <a:r>
              <a:rPr lang="en-GB">
                <a:solidFill>
                  <a:srgbClr val="FF9900"/>
                </a:solidFill>
              </a:rPr>
              <a:t>10</a:t>
            </a:r>
            <a:r>
              <a:rPr lang="en-GB">
                <a:solidFill>
                  <a:schemeClr val="lt1"/>
                </a:solidFill>
              </a:rPr>
              <a:t>! The range is 0 to the </a:t>
            </a:r>
            <a:r>
              <a:rPr lang="en-GB">
                <a:solidFill>
                  <a:srgbClr val="FF9900"/>
                </a:solidFill>
              </a:rPr>
              <a:t>modulus </a:t>
            </a:r>
            <a:r>
              <a:rPr lang="en-GB">
                <a:solidFill>
                  <a:srgbClr val="FFFFFF"/>
                </a:solidFill>
              </a:rPr>
              <a:t>- 1</a:t>
            </a:r>
            <a:endParaRPr>
              <a:solidFill>
                <a:schemeClr val="lt1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rgbClr val="FFFFFF"/>
                </a:solidFill>
              </a:rPr>
              <a:t>The result is the same as the </a:t>
            </a:r>
            <a:r>
              <a:rPr b="1" lang="en-GB">
                <a:solidFill>
                  <a:srgbClr val="00FFFF"/>
                </a:solidFill>
              </a:rPr>
              <a:t>remainder</a:t>
            </a:r>
            <a:r>
              <a:rPr b="1" lang="en-GB">
                <a:solidFill>
                  <a:srgbClr val="FFFFFF"/>
                </a:solidFill>
              </a:rPr>
              <a:t> we would get from dividing 2524 by 10!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132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Mapping rand() to a range</a:t>
            </a:r>
            <a:endParaRPr/>
          </a:p>
        </p:txBody>
      </p:sp>
      <p:sp>
        <p:nvSpPr>
          <p:cNvPr id="830" name="Google Shape;830;p132"/>
          <p:cNvSpPr txBox="1"/>
          <p:nvPr>
            <p:ph idx="1" type="body"/>
          </p:nvPr>
        </p:nvSpPr>
        <p:spPr>
          <a:xfrm>
            <a:off x="917375" y="2317425"/>
            <a:ext cx="17672400" cy="40539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rgbClr val="FFFFFF"/>
                </a:solidFill>
              </a:rPr>
              <a:t>rand() </a:t>
            </a:r>
            <a:r>
              <a:rPr b="1" lang="en-GB">
                <a:solidFill>
                  <a:srgbClr val="00FF00"/>
                </a:solidFill>
              </a:rPr>
              <a:t>%</a:t>
            </a:r>
            <a:r>
              <a:rPr b="1" lang="en-GB">
                <a:solidFill>
                  <a:srgbClr val="FFFFFF"/>
                </a:solidFill>
              </a:rPr>
              <a:t> &lt;</a:t>
            </a:r>
            <a:r>
              <a:rPr b="1" lang="en-GB">
                <a:solidFill>
                  <a:srgbClr val="FF9900"/>
                </a:solidFill>
              </a:rPr>
              <a:t>modulus</a:t>
            </a:r>
            <a:r>
              <a:rPr b="1" lang="en-GB">
                <a:solidFill>
                  <a:srgbClr val="FFFFFF"/>
                </a:solidFill>
              </a:rPr>
              <a:t>&gt;</a:t>
            </a:r>
            <a:endParaRPr b="1">
              <a:solidFill>
                <a:srgbClr val="FFFFFF"/>
              </a:solidFill>
            </a:endParaRPr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○"/>
            </a:pPr>
            <a:r>
              <a:rPr b="1" lang="en-GB">
                <a:solidFill>
                  <a:srgbClr val="FFFFFF"/>
                </a:solidFill>
              </a:rPr>
              <a:t>Maps the random number in the range of 0 and the </a:t>
            </a:r>
            <a:r>
              <a:rPr b="1" lang="en-GB">
                <a:solidFill>
                  <a:srgbClr val="FF9900"/>
                </a:solidFill>
              </a:rPr>
              <a:t>modulus</a:t>
            </a:r>
            <a:r>
              <a:rPr b="1" lang="en-GB">
                <a:solidFill>
                  <a:srgbClr val="FFFFFF"/>
                </a:solidFill>
              </a:rPr>
              <a:t> value (subtracted by 1)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133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134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841" name="Google Shape;841;p134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Limit the range of rand() to initialize variables: CodeA, CodeB &amp; CodeC!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135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847" name="Google Shape;847;p135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Limit the range of rand() to initialize variables: CodeA, CodeB &amp; CodeC!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3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●"/>
            </a:pPr>
            <a:r>
              <a:rPr lang="en-GB"/>
              <a:t>Play the game!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136"/>
          <p:cNvSpPr txBox="1"/>
          <p:nvPr/>
        </p:nvSpPr>
        <p:spPr>
          <a:xfrm>
            <a:off x="2275475" y="2073200"/>
            <a:ext cx="3716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Modulus Value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53" name="Google Shape;853;p136"/>
          <p:cNvSpPr txBox="1"/>
          <p:nvPr/>
        </p:nvSpPr>
        <p:spPr>
          <a:xfrm>
            <a:off x="7527300" y="1896200"/>
            <a:ext cx="48474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rand() </a:t>
            </a:r>
            <a:r>
              <a:rPr b="1" lang="en-GB" sz="30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% </a:t>
            </a: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&lt;</a:t>
            </a:r>
            <a:r>
              <a:rPr b="1" lang="en-GB" sz="30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Modulus</a:t>
            </a: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</a:t>
            </a:r>
            <a:endParaRPr b="1" sz="3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(Range)</a:t>
            </a:r>
            <a:endParaRPr b="1" sz="24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54" name="Google Shape;854;p136"/>
          <p:cNvSpPr txBox="1"/>
          <p:nvPr/>
        </p:nvSpPr>
        <p:spPr>
          <a:xfrm>
            <a:off x="3413225" y="3274200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55" name="Google Shape;855;p136"/>
          <p:cNvSpPr txBox="1"/>
          <p:nvPr/>
        </p:nvSpPr>
        <p:spPr>
          <a:xfrm>
            <a:off x="8696250" y="3312113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0 - 0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856" name="Google Shape;856;p136"/>
          <p:cNvCxnSpPr/>
          <p:nvPr/>
        </p:nvCxnSpPr>
        <p:spPr>
          <a:xfrm>
            <a:off x="1744525" y="2932850"/>
            <a:ext cx="10441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7" name="Google Shape;857;p136"/>
          <p:cNvCxnSpPr/>
          <p:nvPr/>
        </p:nvCxnSpPr>
        <p:spPr>
          <a:xfrm>
            <a:off x="7180350" y="1795100"/>
            <a:ext cx="0" cy="65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8" name="Google Shape;858;p136"/>
          <p:cNvCxnSpPr/>
          <p:nvPr/>
        </p:nvCxnSpPr>
        <p:spPr>
          <a:xfrm>
            <a:off x="12186375" y="1795100"/>
            <a:ext cx="0" cy="65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9" name="Google Shape;859;p136"/>
          <p:cNvCxnSpPr/>
          <p:nvPr/>
        </p:nvCxnSpPr>
        <p:spPr>
          <a:xfrm>
            <a:off x="1744525" y="4171700"/>
            <a:ext cx="10441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Your first program!</a:t>
            </a:r>
            <a:endParaRPr/>
          </a:p>
        </p:txBody>
      </p:sp>
      <p:sp>
        <p:nvSpPr>
          <p:cNvPr id="144" name="Google Shape;144;p29"/>
          <p:cNvSpPr txBox="1"/>
          <p:nvPr>
            <p:ph idx="1" type="body"/>
          </p:nvPr>
        </p:nvSpPr>
        <p:spPr>
          <a:xfrm>
            <a:off x="917363" y="2866157"/>
            <a:ext cx="150747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Arial"/>
              <a:buNone/>
            </a:pPr>
            <a:r>
              <a:rPr b="1" lang="en-GB">
                <a:solidFill>
                  <a:srgbClr val="6D9EEB"/>
                </a:solidFill>
              </a:rPr>
              <a:t>int</a:t>
            </a:r>
            <a:r>
              <a:rPr b="1" lang="en-GB">
                <a:solidFill>
                  <a:srgbClr val="FFFFFF"/>
                </a:solidFill>
              </a:rPr>
              <a:t> </a:t>
            </a:r>
            <a:r>
              <a:rPr b="1" lang="en-GB">
                <a:solidFill>
                  <a:srgbClr val="FFE699"/>
                </a:solidFill>
              </a:rPr>
              <a:t>main</a:t>
            </a:r>
            <a:r>
              <a:rPr b="1" lang="en-GB">
                <a:solidFill>
                  <a:srgbClr val="FFFFFF"/>
                </a:solidFill>
              </a:rPr>
              <a:t>()</a:t>
            </a:r>
            <a:br>
              <a:rPr b="1" lang="en-GB">
                <a:solidFill>
                  <a:srgbClr val="FFFFFF"/>
                </a:solidFill>
              </a:rPr>
            </a:br>
            <a:r>
              <a:rPr b="1" lang="en-GB">
                <a:solidFill>
                  <a:srgbClr val="FFFFFF"/>
                </a:solidFill>
              </a:rPr>
              <a:t>{</a:t>
            </a:r>
            <a:br>
              <a:rPr b="1" lang="en-GB">
                <a:solidFill>
                  <a:srgbClr val="FFFFFF"/>
                </a:solidFill>
              </a:rPr>
            </a:br>
            <a:r>
              <a:rPr b="1" lang="en-GB">
                <a:solidFill>
                  <a:srgbClr val="FFFFFF"/>
                </a:solidFill>
              </a:rPr>
              <a:t>	</a:t>
            </a:r>
            <a:r>
              <a:rPr b="1" lang="en-GB">
                <a:solidFill>
                  <a:srgbClr val="C27BA0"/>
                </a:solidFill>
              </a:rPr>
              <a:t>return</a:t>
            </a:r>
            <a:r>
              <a:rPr b="1" lang="en-GB">
                <a:solidFill>
                  <a:srgbClr val="FFFFFF"/>
                </a:solidFill>
              </a:rPr>
              <a:t> </a:t>
            </a:r>
            <a:r>
              <a:rPr b="1" lang="en-GB">
                <a:solidFill>
                  <a:srgbClr val="B6D7A8"/>
                </a:solidFill>
              </a:rPr>
              <a:t>0</a:t>
            </a:r>
            <a:r>
              <a:rPr b="1" lang="en-GB">
                <a:solidFill>
                  <a:srgbClr val="FFFFFF"/>
                </a:solidFill>
              </a:rPr>
              <a:t>;</a:t>
            </a:r>
            <a:br>
              <a:rPr b="1" lang="en-GB">
                <a:solidFill>
                  <a:srgbClr val="FFFFFF"/>
                </a:solidFill>
              </a:rPr>
            </a:br>
            <a:r>
              <a:rPr b="1" lang="en-GB">
                <a:solidFill>
                  <a:srgbClr val="FFFFFF"/>
                </a:solidFill>
              </a:rPr>
              <a:t>}</a:t>
            </a:r>
            <a:endParaRPr/>
          </a:p>
        </p:txBody>
      </p:sp>
      <p:sp>
        <p:nvSpPr>
          <p:cNvPr id="145" name="Google Shape;145;p29"/>
          <p:cNvSpPr txBox="1"/>
          <p:nvPr/>
        </p:nvSpPr>
        <p:spPr>
          <a:xfrm>
            <a:off x="792960" y="7779520"/>
            <a:ext cx="12194700" cy="20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-819150" lvl="0" marL="9779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 runs and then exits </a:t>
            </a:r>
            <a:r>
              <a:rPr b="1" lang="en-GB" sz="5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immediately</a:t>
            </a:r>
            <a:r>
              <a:rPr b="1" lang="en-GB" sz="5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!</a:t>
            </a:r>
            <a:endParaRPr b="1" sz="5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37"/>
          <p:cNvSpPr txBox="1"/>
          <p:nvPr/>
        </p:nvSpPr>
        <p:spPr>
          <a:xfrm>
            <a:off x="2275475" y="2073200"/>
            <a:ext cx="3716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Difficulty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5" name="Google Shape;865;p137"/>
          <p:cNvSpPr txBox="1"/>
          <p:nvPr/>
        </p:nvSpPr>
        <p:spPr>
          <a:xfrm>
            <a:off x="7527300" y="1896200"/>
            <a:ext cx="48474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rand() </a:t>
            </a:r>
            <a:r>
              <a:rPr b="1" lang="en-GB" sz="30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% </a:t>
            </a:r>
            <a:r>
              <a:rPr b="1" lang="en-GB" sz="30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Difficulty</a:t>
            </a:r>
            <a:endParaRPr b="1" sz="30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(Range)</a:t>
            </a:r>
            <a:endParaRPr b="1" sz="24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6" name="Google Shape;866;p137"/>
          <p:cNvSpPr txBox="1"/>
          <p:nvPr/>
        </p:nvSpPr>
        <p:spPr>
          <a:xfrm>
            <a:off x="3413225" y="3274200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7" name="Google Shape;867;p137"/>
          <p:cNvSpPr txBox="1"/>
          <p:nvPr/>
        </p:nvSpPr>
        <p:spPr>
          <a:xfrm>
            <a:off x="8696250" y="3312113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0 - 0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868" name="Google Shape;868;p137"/>
          <p:cNvCxnSpPr/>
          <p:nvPr/>
        </p:nvCxnSpPr>
        <p:spPr>
          <a:xfrm>
            <a:off x="1744525" y="2932850"/>
            <a:ext cx="10441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9" name="Google Shape;869;p137"/>
          <p:cNvCxnSpPr/>
          <p:nvPr/>
        </p:nvCxnSpPr>
        <p:spPr>
          <a:xfrm>
            <a:off x="7180350" y="1795100"/>
            <a:ext cx="0" cy="65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0" name="Google Shape;870;p137"/>
          <p:cNvCxnSpPr/>
          <p:nvPr/>
        </p:nvCxnSpPr>
        <p:spPr>
          <a:xfrm>
            <a:off x="12186375" y="1795100"/>
            <a:ext cx="0" cy="65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1" name="Google Shape;871;p137"/>
          <p:cNvCxnSpPr/>
          <p:nvPr/>
        </p:nvCxnSpPr>
        <p:spPr>
          <a:xfrm>
            <a:off x="1744525" y="4171700"/>
            <a:ext cx="10441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138"/>
          <p:cNvSpPr txBox="1"/>
          <p:nvPr/>
        </p:nvSpPr>
        <p:spPr>
          <a:xfrm>
            <a:off x="2275475" y="2073200"/>
            <a:ext cx="3716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Difficulty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7" name="Google Shape;877;p138"/>
          <p:cNvSpPr txBox="1"/>
          <p:nvPr/>
        </p:nvSpPr>
        <p:spPr>
          <a:xfrm>
            <a:off x="7527300" y="1896200"/>
            <a:ext cx="48474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rand() </a:t>
            </a:r>
            <a:r>
              <a:rPr b="1" lang="en-GB" sz="30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%</a:t>
            </a: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30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Difficulty</a:t>
            </a:r>
            <a:endParaRPr b="1" sz="30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(Range)</a:t>
            </a:r>
            <a:endParaRPr b="1" sz="24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8" name="Google Shape;878;p138"/>
          <p:cNvSpPr txBox="1"/>
          <p:nvPr/>
        </p:nvSpPr>
        <p:spPr>
          <a:xfrm>
            <a:off x="3413225" y="3274200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9" name="Google Shape;879;p138"/>
          <p:cNvSpPr txBox="1"/>
          <p:nvPr/>
        </p:nvSpPr>
        <p:spPr>
          <a:xfrm>
            <a:off x="3413225" y="4355013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0" name="Google Shape;880;p138"/>
          <p:cNvSpPr txBox="1"/>
          <p:nvPr/>
        </p:nvSpPr>
        <p:spPr>
          <a:xfrm>
            <a:off x="3413225" y="5426363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1" name="Google Shape;881;p138"/>
          <p:cNvSpPr txBox="1"/>
          <p:nvPr/>
        </p:nvSpPr>
        <p:spPr>
          <a:xfrm>
            <a:off x="3413225" y="6492975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2" name="Google Shape;882;p138"/>
          <p:cNvSpPr txBox="1"/>
          <p:nvPr/>
        </p:nvSpPr>
        <p:spPr>
          <a:xfrm>
            <a:off x="3413225" y="7559575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3" name="Google Shape;883;p138"/>
          <p:cNvSpPr txBox="1"/>
          <p:nvPr/>
        </p:nvSpPr>
        <p:spPr>
          <a:xfrm>
            <a:off x="8696250" y="3312113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0 - 0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4" name="Google Shape;884;p138"/>
          <p:cNvSpPr txBox="1"/>
          <p:nvPr/>
        </p:nvSpPr>
        <p:spPr>
          <a:xfrm>
            <a:off x="8696250" y="4373950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0 - 1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5" name="Google Shape;885;p138"/>
          <p:cNvSpPr txBox="1"/>
          <p:nvPr/>
        </p:nvSpPr>
        <p:spPr>
          <a:xfrm>
            <a:off x="8696250" y="5435825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0 - 2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6" name="Google Shape;886;p138"/>
          <p:cNvSpPr txBox="1"/>
          <p:nvPr/>
        </p:nvSpPr>
        <p:spPr>
          <a:xfrm>
            <a:off x="8300400" y="6497700"/>
            <a:ext cx="29064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0 - 3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87" name="Google Shape;887;p138"/>
          <p:cNvSpPr txBox="1"/>
          <p:nvPr/>
        </p:nvSpPr>
        <p:spPr>
          <a:xfrm>
            <a:off x="8102400" y="7559575"/>
            <a:ext cx="33024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0 - 4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888" name="Google Shape;888;p138"/>
          <p:cNvCxnSpPr/>
          <p:nvPr/>
        </p:nvCxnSpPr>
        <p:spPr>
          <a:xfrm>
            <a:off x="1744525" y="2932850"/>
            <a:ext cx="10467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9" name="Google Shape;889;p138"/>
          <p:cNvCxnSpPr/>
          <p:nvPr/>
        </p:nvCxnSpPr>
        <p:spPr>
          <a:xfrm>
            <a:off x="7180350" y="1795100"/>
            <a:ext cx="0" cy="65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0" name="Google Shape;890;p138"/>
          <p:cNvCxnSpPr/>
          <p:nvPr/>
        </p:nvCxnSpPr>
        <p:spPr>
          <a:xfrm>
            <a:off x="12186375" y="1795100"/>
            <a:ext cx="0" cy="65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1" name="Google Shape;891;p138"/>
          <p:cNvCxnSpPr/>
          <p:nvPr/>
        </p:nvCxnSpPr>
        <p:spPr>
          <a:xfrm>
            <a:off x="1744525" y="4171700"/>
            <a:ext cx="10467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2" name="Google Shape;892;p138"/>
          <p:cNvCxnSpPr/>
          <p:nvPr/>
        </p:nvCxnSpPr>
        <p:spPr>
          <a:xfrm>
            <a:off x="1744525" y="5284150"/>
            <a:ext cx="10467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3" name="Google Shape;893;p138"/>
          <p:cNvCxnSpPr/>
          <p:nvPr/>
        </p:nvCxnSpPr>
        <p:spPr>
          <a:xfrm>
            <a:off x="1744525" y="6295450"/>
            <a:ext cx="10467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4" name="Google Shape;894;p138"/>
          <p:cNvCxnSpPr/>
          <p:nvPr/>
        </p:nvCxnSpPr>
        <p:spPr>
          <a:xfrm>
            <a:off x="1744525" y="7407900"/>
            <a:ext cx="10467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5" name="Google Shape;895;p138"/>
          <p:cNvCxnSpPr/>
          <p:nvPr/>
        </p:nvCxnSpPr>
        <p:spPr>
          <a:xfrm>
            <a:off x="1744525" y="8317975"/>
            <a:ext cx="10467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139"/>
          <p:cNvSpPr txBox="1"/>
          <p:nvPr/>
        </p:nvSpPr>
        <p:spPr>
          <a:xfrm>
            <a:off x="2275475" y="2073200"/>
            <a:ext cx="3716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Difficulty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1" name="Google Shape;901;p139"/>
          <p:cNvSpPr txBox="1"/>
          <p:nvPr/>
        </p:nvSpPr>
        <p:spPr>
          <a:xfrm>
            <a:off x="7527300" y="1896200"/>
            <a:ext cx="48474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rand() </a:t>
            </a:r>
            <a:r>
              <a:rPr b="1" lang="en-GB" sz="30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%</a:t>
            </a: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30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Difficulty</a:t>
            </a:r>
            <a:endParaRPr b="1" sz="30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(Range)</a:t>
            </a:r>
            <a:endParaRPr b="1" sz="24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2" name="Google Shape;902;p139"/>
          <p:cNvSpPr txBox="1"/>
          <p:nvPr/>
        </p:nvSpPr>
        <p:spPr>
          <a:xfrm>
            <a:off x="3413225" y="3274200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3" name="Google Shape;903;p139"/>
          <p:cNvSpPr txBox="1"/>
          <p:nvPr/>
        </p:nvSpPr>
        <p:spPr>
          <a:xfrm>
            <a:off x="3413225" y="4355013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4" name="Google Shape;904;p139"/>
          <p:cNvSpPr txBox="1"/>
          <p:nvPr/>
        </p:nvSpPr>
        <p:spPr>
          <a:xfrm>
            <a:off x="3413225" y="5426363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5" name="Google Shape;905;p139"/>
          <p:cNvSpPr txBox="1"/>
          <p:nvPr/>
        </p:nvSpPr>
        <p:spPr>
          <a:xfrm>
            <a:off x="3413225" y="6492975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6" name="Google Shape;906;p139"/>
          <p:cNvSpPr txBox="1"/>
          <p:nvPr/>
        </p:nvSpPr>
        <p:spPr>
          <a:xfrm>
            <a:off x="3413225" y="7559575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7" name="Google Shape;907;p139"/>
          <p:cNvSpPr txBox="1"/>
          <p:nvPr/>
        </p:nvSpPr>
        <p:spPr>
          <a:xfrm>
            <a:off x="8696250" y="3312113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8" name="Google Shape;908;p139"/>
          <p:cNvSpPr txBox="1"/>
          <p:nvPr/>
        </p:nvSpPr>
        <p:spPr>
          <a:xfrm>
            <a:off x="8696250" y="4373950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0 - 1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09" name="Google Shape;909;p139"/>
          <p:cNvSpPr txBox="1"/>
          <p:nvPr/>
        </p:nvSpPr>
        <p:spPr>
          <a:xfrm>
            <a:off x="8696250" y="5435825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0 - 2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0" name="Google Shape;910;p139"/>
          <p:cNvSpPr txBox="1"/>
          <p:nvPr/>
        </p:nvSpPr>
        <p:spPr>
          <a:xfrm>
            <a:off x="8300400" y="6497700"/>
            <a:ext cx="29064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0 - 3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1" name="Google Shape;911;p139"/>
          <p:cNvSpPr txBox="1"/>
          <p:nvPr/>
        </p:nvSpPr>
        <p:spPr>
          <a:xfrm>
            <a:off x="8102400" y="7559575"/>
            <a:ext cx="33024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0 - 4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912" name="Google Shape;912;p139"/>
          <p:cNvCxnSpPr/>
          <p:nvPr/>
        </p:nvCxnSpPr>
        <p:spPr>
          <a:xfrm>
            <a:off x="1744525" y="2932850"/>
            <a:ext cx="16990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3" name="Google Shape;913;p139"/>
          <p:cNvCxnSpPr/>
          <p:nvPr/>
        </p:nvCxnSpPr>
        <p:spPr>
          <a:xfrm>
            <a:off x="7180350" y="1795100"/>
            <a:ext cx="0" cy="65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4" name="Google Shape;914;p139"/>
          <p:cNvCxnSpPr/>
          <p:nvPr/>
        </p:nvCxnSpPr>
        <p:spPr>
          <a:xfrm>
            <a:off x="12186375" y="1795100"/>
            <a:ext cx="0" cy="65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15" name="Google Shape;915;p139"/>
          <p:cNvSpPr txBox="1"/>
          <p:nvPr/>
        </p:nvSpPr>
        <p:spPr>
          <a:xfrm>
            <a:off x="13286425" y="1915225"/>
            <a:ext cx="4847400" cy="11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rand() % </a:t>
            </a:r>
            <a:r>
              <a:rPr b="1" lang="en-GB" sz="30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Difficulty</a:t>
            </a: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30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+ 1</a:t>
            </a:r>
            <a:endParaRPr b="1" sz="30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(Range)</a:t>
            </a:r>
            <a:endParaRPr b="1" sz="3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6" name="Google Shape;916;p139"/>
          <p:cNvSpPr txBox="1"/>
          <p:nvPr/>
        </p:nvSpPr>
        <p:spPr>
          <a:xfrm>
            <a:off x="14652775" y="3312113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1 - 1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7" name="Google Shape;917;p139"/>
          <p:cNvSpPr txBox="1"/>
          <p:nvPr/>
        </p:nvSpPr>
        <p:spPr>
          <a:xfrm>
            <a:off x="14652775" y="4355025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1 - 2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8" name="Google Shape;918;p139"/>
          <p:cNvSpPr txBox="1"/>
          <p:nvPr/>
        </p:nvSpPr>
        <p:spPr>
          <a:xfrm>
            <a:off x="14652775" y="5397925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1 - 3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19" name="Google Shape;919;p139"/>
          <p:cNvSpPr txBox="1"/>
          <p:nvPr/>
        </p:nvSpPr>
        <p:spPr>
          <a:xfrm>
            <a:off x="14256925" y="6535600"/>
            <a:ext cx="29064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1 - 4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20" name="Google Shape;920;p139"/>
          <p:cNvSpPr txBox="1"/>
          <p:nvPr/>
        </p:nvSpPr>
        <p:spPr>
          <a:xfrm>
            <a:off x="14058925" y="7483725"/>
            <a:ext cx="33024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1 - 5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921" name="Google Shape;921;p139"/>
          <p:cNvCxnSpPr/>
          <p:nvPr/>
        </p:nvCxnSpPr>
        <p:spPr>
          <a:xfrm>
            <a:off x="1744525" y="4171700"/>
            <a:ext cx="16990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2" name="Google Shape;922;p139"/>
          <p:cNvCxnSpPr/>
          <p:nvPr/>
        </p:nvCxnSpPr>
        <p:spPr>
          <a:xfrm>
            <a:off x="1744525" y="5284150"/>
            <a:ext cx="16990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3" name="Google Shape;923;p139"/>
          <p:cNvCxnSpPr/>
          <p:nvPr/>
        </p:nvCxnSpPr>
        <p:spPr>
          <a:xfrm>
            <a:off x="1744525" y="6295450"/>
            <a:ext cx="16990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4" name="Google Shape;924;p139"/>
          <p:cNvCxnSpPr/>
          <p:nvPr/>
        </p:nvCxnSpPr>
        <p:spPr>
          <a:xfrm>
            <a:off x="1744525" y="7407900"/>
            <a:ext cx="16990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5" name="Google Shape;925;p139"/>
          <p:cNvCxnSpPr/>
          <p:nvPr/>
        </p:nvCxnSpPr>
        <p:spPr>
          <a:xfrm>
            <a:off x="1744525" y="8317975"/>
            <a:ext cx="16990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140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</a:t>
            </a:r>
            <a:endParaRPr/>
          </a:p>
        </p:txBody>
      </p:sp>
      <p:sp>
        <p:nvSpPr>
          <p:cNvPr id="931" name="Google Shape;931;p140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Initialize your code variables with: </a:t>
            </a:r>
            <a:r>
              <a:rPr lang="en-GB">
                <a:solidFill>
                  <a:srgbClr val="00FFFF"/>
                </a:solidFill>
              </a:rPr>
              <a:t>rand()</a:t>
            </a:r>
            <a:r>
              <a:rPr lang="en-GB"/>
              <a:t> </a:t>
            </a:r>
            <a:r>
              <a:rPr lang="en-GB">
                <a:solidFill>
                  <a:srgbClr val="00FF00"/>
                </a:solidFill>
              </a:rPr>
              <a:t>%</a:t>
            </a:r>
            <a:r>
              <a:rPr lang="en-GB"/>
              <a:t> </a:t>
            </a:r>
            <a:r>
              <a:rPr lang="en-GB">
                <a:solidFill>
                  <a:srgbClr val="FF9900"/>
                </a:solidFill>
              </a:rPr>
              <a:t>Difficulty</a:t>
            </a:r>
            <a:endParaRPr>
              <a:solidFill>
                <a:srgbClr val="FFFFFF"/>
              </a:solidFill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Add 1 to </a:t>
            </a:r>
            <a:r>
              <a:rPr lang="en-GB">
                <a:solidFill>
                  <a:srgbClr val="FF9900"/>
                </a:solidFill>
              </a:rPr>
              <a:t>Difficulty</a:t>
            </a:r>
            <a:r>
              <a:rPr lang="en-GB"/>
              <a:t> to offset the range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3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●"/>
            </a:pPr>
            <a:r>
              <a:rPr lang="en-GB"/>
              <a:t>Play the game!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141"/>
          <p:cNvSpPr txBox="1"/>
          <p:nvPr/>
        </p:nvSpPr>
        <p:spPr>
          <a:xfrm>
            <a:off x="2275475" y="2073200"/>
            <a:ext cx="3716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Difficulty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37" name="Google Shape;937;p141"/>
          <p:cNvSpPr txBox="1"/>
          <p:nvPr/>
        </p:nvSpPr>
        <p:spPr>
          <a:xfrm>
            <a:off x="6911350" y="1795100"/>
            <a:ext cx="6808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rand() </a:t>
            </a:r>
            <a:r>
              <a:rPr b="1" lang="en-GB" sz="30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%</a:t>
            </a: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30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Difficulty </a:t>
            </a: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</a:t>
            </a:r>
            <a:r>
              <a:rPr b="1" lang="en-GB" sz="30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Difficulty</a:t>
            </a:r>
            <a:endParaRPr b="1" sz="30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(Range)</a:t>
            </a:r>
            <a:endParaRPr b="1" sz="24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38" name="Google Shape;938;p141"/>
          <p:cNvSpPr txBox="1"/>
          <p:nvPr/>
        </p:nvSpPr>
        <p:spPr>
          <a:xfrm>
            <a:off x="3413225" y="3274200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39" name="Google Shape;939;p141"/>
          <p:cNvSpPr txBox="1"/>
          <p:nvPr/>
        </p:nvSpPr>
        <p:spPr>
          <a:xfrm>
            <a:off x="3413225" y="4355013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0" name="Google Shape;940;p141"/>
          <p:cNvSpPr txBox="1"/>
          <p:nvPr/>
        </p:nvSpPr>
        <p:spPr>
          <a:xfrm>
            <a:off x="3413225" y="5426363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1" name="Google Shape;941;p141"/>
          <p:cNvSpPr txBox="1"/>
          <p:nvPr/>
        </p:nvSpPr>
        <p:spPr>
          <a:xfrm>
            <a:off x="3413225" y="6492975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2" name="Google Shape;942;p141"/>
          <p:cNvSpPr txBox="1"/>
          <p:nvPr/>
        </p:nvSpPr>
        <p:spPr>
          <a:xfrm>
            <a:off x="3413225" y="7559575"/>
            <a:ext cx="14412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3" name="Google Shape;943;p141"/>
          <p:cNvSpPr txBox="1"/>
          <p:nvPr/>
        </p:nvSpPr>
        <p:spPr>
          <a:xfrm>
            <a:off x="9258088" y="3173063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4" name="Google Shape;944;p141"/>
          <p:cNvSpPr txBox="1"/>
          <p:nvPr/>
        </p:nvSpPr>
        <p:spPr>
          <a:xfrm>
            <a:off x="9258088" y="4348725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2 - 3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5" name="Google Shape;945;p141"/>
          <p:cNvSpPr txBox="1"/>
          <p:nvPr/>
        </p:nvSpPr>
        <p:spPr>
          <a:xfrm>
            <a:off x="9258088" y="5410600"/>
            <a:ext cx="21147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3 - 5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6" name="Google Shape;946;p141"/>
          <p:cNvSpPr txBox="1"/>
          <p:nvPr/>
        </p:nvSpPr>
        <p:spPr>
          <a:xfrm>
            <a:off x="8862238" y="6447175"/>
            <a:ext cx="29064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4 - 7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47" name="Google Shape;947;p141"/>
          <p:cNvSpPr txBox="1"/>
          <p:nvPr/>
        </p:nvSpPr>
        <p:spPr>
          <a:xfrm>
            <a:off x="8664238" y="7483725"/>
            <a:ext cx="3302400" cy="7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5 - 9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948" name="Google Shape;948;p141"/>
          <p:cNvCxnSpPr/>
          <p:nvPr/>
        </p:nvCxnSpPr>
        <p:spPr>
          <a:xfrm>
            <a:off x="1744525" y="2932850"/>
            <a:ext cx="12237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9" name="Google Shape;949;p141"/>
          <p:cNvCxnSpPr/>
          <p:nvPr/>
        </p:nvCxnSpPr>
        <p:spPr>
          <a:xfrm>
            <a:off x="7180350" y="1795100"/>
            <a:ext cx="0" cy="65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0" name="Google Shape;950;p141"/>
          <p:cNvCxnSpPr/>
          <p:nvPr/>
        </p:nvCxnSpPr>
        <p:spPr>
          <a:xfrm>
            <a:off x="13981450" y="1795100"/>
            <a:ext cx="0" cy="657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1" name="Google Shape;951;p141"/>
          <p:cNvCxnSpPr/>
          <p:nvPr/>
        </p:nvCxnSpPr>
        <p:spPr>
          <a:xfrm>
            <a:off x="1744525" y="4171700"/>
            <a:ext cx="12211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2" name="Google Shape;952;p141"/>
          <p:cNvCxnSpPr/>
          <p:nvPr/>
        </p:nvCxnSpPr>
        <p:spPr>
          <a:xfrm>
            <a:off x="1744525" y="5284150"/>
            <a:ext cx="12237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3" name="Google Shape;953;p141"/>
          <p:cNvCxnSpPr/>
          <p:nvPr/>
        </p:nvCxnSpPr>
        <p:spPr>
          <a:xfrm>
            <a:off x="1744525" y="6295450"/>
            <a:ext cx="12211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4" name="Google Shape;954;p141"/>
          <p:cNvCxnSpPr/>
          <p:nvPr/>
        </p:nvCxnSpPr>
        <p:spPr>
          <a:xfrm>
            <a:off x="1744525" y="7407900"/>
            <a:ext cx="12211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5" name="Google Shape;955;p141"/>
          <p:cNvCxnSpPr/>
          <p:nvPr/>
        </p:nvCxnSpPr>
        <p:spPr>
          <a:xfrm>
            <a:off x="1744525" y="8317975"/>
            <a:ext cx="12211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142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Not random yet!</a:t>
            </a:r>
            <a:endParaRPr/>
          </a:p>
        </p:txBody>
      </p:sp>
      <p:sp>
        <p:nvSpPr>
          <p:cNvPr id="961" name="Google Shape;961;p142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Our game isn’t random yet!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Each time we play it, it produces the same result!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We have one more step...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143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Seeding rand()</a:t>
            </a:r>
            <a:endParaRPr/>
          </a:p>
        </p:txBody>
      </p:sp>
      <p:sp>
        <p:nvSpPr>
          <p:cNvPr id="967" name="Google Shape;967;p143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●"/>
            </a:pPr>
            <a:r>
              <a:rPr lang="en-GB"/>
              <a:t>We need to initialize rand() with a different seed</a:t>
            </a:r>
            <a:endParaRPr/>
          </a:p>
          <a:p>
            <a:pPr indent="-5334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</a:pPr>
            <a:r>
              <a:rPr lang="en-GB"/>
              <a:t>This will produce more random results</a:t>
            </a:r>
            <a:endParaRPr/>
          </a:p>
          <a:p>
            <a:pPr indent="-533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The best way to do this is based on your computer’s time</a:t>
            </a:r>
            <a:endParaRPr/>
          </a:p>
          <a:p>
            <a:pPr indent="-533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>
                <a:solidFill>
                  <a:srgbClr val="CB79CF"/>
                </a:solidFill>
              </a:rPr>
              <a:t>#include</a:t>
            </a:r>
            <a:r>
              <a:rPr lang="en-GB"/>
              <a:t> </a:t>
            </a:r>
            <a:r>
              <a:rPr lang="en-GB">
                <a:solidFill>
                  <a:srgbClr val="FF7E79"/>
                </a:solidFill>
              </a:rPr>
              <a:t>&lt;ctime&gt;</a:t>
            </a:r>
            <a:endParaRPr>
              <a:solidFill>
                <a:srgbClr val="FF7E79"/>
              </a:solidFill>
            </a:endParaRPr>
          </a:p>
          <a:p>
            <a:pPr indent="-533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At the start of main add this line:</a:t>
            </a:r>
            <a:endParaRPr/>
          </a:p>
          <a:p>
            <a:pPr indent="-5334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</a:pPr>
            <a:r>
              <a:rPr lang="en-GB">
                <a:solidFill>
                  <a:srgbClr val="FFE699"/>
                </a:solidFill>
              </a:rPr>
              <a:t>srand</a:t>
            </a:r>
            <a:r>
              <a:rPr lang="en-GB"/>
              <a:t>(</a:t>
            </a:r>
            <a:r>
              <a:rPr lang="en-GB">
                <a:solidFill>
                  <a:srgbClr val="FFE699"/>
                </a:solidFill>
              </a:rPr>
              <a:t>time</a:t>
            </a:r>
            <a:r>
              <a:rPr lang="en-GB"/>
              <a:t>(</a:t>
            </a:r>
            <a:r>
              <a:rPr lang="en-GB">
                <a:solidFill>
                  <a:srgbClr val="4A86E8"/>
                </a:solidFill>
              </a:rPr>
              <a:t>NULL</a:t>
            </a:r>
            <a:r>
              <a:rPr lang="en-GB"/>
              <a:t>)); </a:t>
            </a:r>
            <a:endParaRPr/>
          </a:p>
          <a:p>
            <a:pPr indent="-5334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4800"/>
              <a:buChar char="○"/>
            </a:pPr>
            <a:r>
              <a:rPr lang="en-GB">
                <a:solidFill>
                  <a:srgbClr val="00FF00"/>
                </a:solidFill>
              </a:rPr>
              <a:t>Creates new random sequence based on the time of day</a:t>
            </a:r>
            <a:endParaRPr>
              <a:solidFill>
                <a:srgbClr val="00FF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144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far can you get?</a:t>
            </a:r>
            <a:endParaRPr/>
          </a:p>
        </p:txBody>
      </p:sp>
      <p:sp>
        <p:nvSpPr>
          <p:cNvPr id="973" name="Google Shape;973;p144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Helvetica Neue"/>
              <a:buChar char="●"/>
            </a:pPr>
            <a:r>
              <a:rPr lang="en-GB"/>
              <a:t>Play your game!</a:t>
            </a:r>
            <a:endParaRPr/>
          </a:p>
          <a:p>
            <a:pPr indent="-533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What level can you get to?</a:t>
            </a:r>
            <a:endParaRPr/>
          </a:p>
          <a:p>
            <a:pPr indent="-533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What level do you find really hard?</a:t>
            </a:r>
            <a:endParaRPr/>
          </a:p>
          <a:p>
            <a:pPr indent="-5334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Share in the community!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145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2 Ending</a:t>
            </a:r>
            <a:endParaRPr/>
          </a:p>
        </p:txBody>
      </p:sp>
      <p:sp>
        <p:nvSpPr>
          <p:cNvPr id="979" name="Google Shape;979;p145"/>
          <p:cNvSpPr txBox="1"/>
          <p:nvPr>
            <p:ph idx="1" type="body"/>
          </p:nvPr>
        </p:nvSpPr>
        <p:spPr>
          <a:xfrm>
            <a:off x="917375" y="2317425"/>
            <a:ext cx="17467200" cy="77211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chemeClr val="lt1"/>
                </a:solidFill>
              </a:rPr>
              <a:t>Well done for completing section 2!</a:t>
            </a:r>
            <a:endParaRPr b="1">
              <a:solidFill>
                <a:schemeClr val="lt1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/>
              <a:t>You’ve built your first game in C++!</a:t>
            </a:r>
            <a:endParaRPr b="1"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/>
              <a:t>Play an active part in the community!</a:t>
            </a:r>
            <a:endParaRPr b="1"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○"/>
            </a:pPr>
            <a:r>
              <a:rPr b="1" lang="en-GB"/>
              <a:t>Help out other students</a:t>
            </a:r>
            <a:endParaRPr b="1"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○"/>
            </a:pPr>
            <a:r>
              <a:rPr b="1" lang="en-GB"/>
              <a:t>Share your work</a:t>
            </a:r>
            <a:endParaRPr b="1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146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Generating Random Number Ranges</a:t>
            </a:r>
            <a:endParaRPr/>
          </a:p>
        </p:txBody>
      </p:sp>
      <p:sp>
        <p:nvSpPr>
          <p:cNvPr id="985" name="Google Shape;985;p146"/>
          <p:cNvSpPr txBox="1"/>
          <p:nvPr>
            <p:ph idx="1" type="body"/>
          </p:nvPr>
        </p:nvSpPr>
        <p:spPr>
          <a:xfrm>
            <a:off x="917375" y="2317425"/>
            <a:ext cx="17467200" cy="77211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chemeClr val="lt1"/>
                </a:solidFill>
              </a:rPr>
              <a:t>Modulus Operator: </a:t>
            </a:r>
            <a:r>
              <a:rPr b="1" lang="en-GB">
                <a:solidFill>
                  <a:srgbClr val="00FF00"/>
                </a:solidFill>
              </a:rPr>
              <a:t>%</a:t>
            </a:r>
            <a:endParaRPr b="1">
              <a:solidFill>
                <a:srgbClr val="00FF00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rgbClr val="FFFFFF"/>
                </a:solidFill>
              </a:rPr>
              <a:t>Performs a division but returns remainder</a:t>
            </a:r>
            <a:endParaRPr b="1"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rgbClr val="FFFFFF"/>
                </a:solidFill>
              </a:rPr>
              <a:t>We can use </a:t>
            </a:r>
            <a:r>
              <a:rPr b="1" lang="en-GB">
                <a:solidFill>
                  <a:srgbClr val="00FF00"/>
                </a:solidFill>
              </a:rPr>
              <a:t>%</a:t>
            </a:r>
            <a:r>
              <a:rPr b="1" lang="en-GB">
                <a:solidFill>
                  <a:srgbClr val="FFFFFF"/>
                </a:solidFill>
              </a:rPr>
              <a:t> to control the range of rand()</a:t>
            </a:r>
            <a:endParaRPr b="1"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rgbClr val="FFFFFF"/>
                </a:solidFill>
              </a:rPr>
              <a:t>+ 1 to offset the range</a:t>
            </a:r>
            <a:endParaRPr b="1"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rgbClr val="FFFFFF"/>
                </a:solidFill>
              </a:rPr>
              <a:t>Well done for completing section </a:t>
            </a:r>
            <a:r>
              <a:rPr b="1" lang="en-GB"/>
              <a:t>2</a:t>
            </a:r>
            <a:r>
              <a:rPr b="1" lang="en-GB">
                <a:solidFill>
                  <a:srgbClr val="FFFFFF"/>
                </a:solidFill>
              </a:rPr>
              <a:t>!</a:t>
            </a:r>
            <a:endParaRPr b="1"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b="1" lang="en-GB">
                <a:solidFill>
                  <a:srgbClr val="FFFFFF"/>
                </a:solidFill>
              </a:rPr>
              <a:t>Play an active part in the community!</a:t>
            </a:r>
            <a:endParaRPr b="1"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/>
          <p:nvPr>
            <p:ph idx="1" type="body"/>
          </p:nvPr>
        </p:nvSpPr>
        <p:spPr>
          <a:xfrm>
            <a:off x="1481653" y="1380693"/>
            <a:ext cx="17189100" cy="1441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White Space</a:t>
            </a:r>
            <a:endParaRPr/>
          </a:p>
        </p:txBody>
      </p:sp>
      <p:sp>
        <p:nvSpPr>
          <p:cNvPr id="151" name="Google Shape;151;p30"/>
          <p:cNvSpPr txBox="1"/>
          <p:nvPr/>
        </p:nvSpPr>
        <p:spPr>
          <a:xfrm>
            <a:off x="1481653" y="3095200"/>
            <a:ext cx="15653700" cy="59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-901700" lvl="0" marL="977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Helvetica Neue"/>
              <a:buChar char="●"/>
            </a:pPr>
            <a:r>
              <a:rPr b="1" lang="en-GB" sz="6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Write your program onto one line</a:t>
            </a:r>
            <a:endParaRPr b="1" sz="6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77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901700" lvl="0" marL="977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Helvetica Neue"/>
              <a:buChar char="●"/>
            </a:pPr>
            <a:r>
              <a:rPr b="1" lang="en-GB" sz="6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Try compiling</a:t>
            </a:r>
            <a:endParaRPr b="1" sz="6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77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4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901700" lvl="0" marL="977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Helvetica Neue"/>
              <a:buChar char="●"/>
            </a:pPr>
            <a:r>
              <a:rPr b="1" lang="en-GB" sz="64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Does it compile?</a:t>
            </a:r>
            <a:endParaRPr sz="6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147"/>
          <p:cNvSpPr txBox="1"/>
          <p:nvPr/>
        </p:nvSpPr>
        <p:spPr>
          <a:xfrm>
            <a:off x="342300" y="9503975"/>
            <a:ext cx="157773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Unreal 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C++ Projects for VSCode &amp; VS2019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148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Creating Unreal C++ Projects</a:t>
            </a:r>
            <a:endParaRPr/>
          </a:p>
        </p:txBody>
      </p:sp>
      <p:sp>
        <p:nvSpPr>
          <p:cNvPr id="996" name="Google Shape;996;p148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Unreal Engine 4 expects:</a:t>
            </a:r>
            <a:endParaRPr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lang="en-GB"/>
              <a:t>Visual Studio 2017 installed if running Windows</a:t>
            </a:r>
            <a:endParaRPr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lang="en-GB"/>
              <a:t>Xcode installed if running macOS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By default, Unreal will not allow you to create C++ projects without having these installed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8001" y="2591750"/>
            <a:ext cx="16051200" cy="358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149"/>
          <p:cNvSpPr/>
          <p:nvPr/>
        </p:nvSpPr>
        <p:spPr>
          <a:xfrm>
            <a:off x="1988825" y="4137650"/>
            <a:ext cx="10515600" cy="457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3" name="Google Shape;1003;p149"/>
          <p:cNvSpPr txBox="1"/>
          <p:nvPr>
            <p:ph idx="1" type="body"/>
          </p:nvPr>
        </p:nvSpPr>
        <p:spPr>
          <a:xfrm>
            <a:off x="1638900" y="7058250"/>
            <a:ext cx="16229400" cy="1569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 sz="4800"/>
              <a:t>What if we are running VS Code or Visual Studio 2019?</a:t>
            </a:r>
            <a:endParaRPr sz="4800"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150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Fix for VS Code &amp; Visual Studio 2019</a:t>
            </a:r>
            <a:endParaRPr/>
          </a:p>
        </p:txBody>
      </p:sp>
      <p:sp>
        <p:nvSpPr>
          <p:cNvPr id="1009" name="Google Shape;1009;p150"/>
          <p:cNvSpPr txBox="1"/>
          <p:nvPr>
            <p:ph idx="1" type="body"/>
          </p:nvPr>
        </p:nvSpPr>
        <p:spPr>
          <a:xfrm>
            <a:off x="917375" y="2866150"/>
            <a:ext cx="17467200" cy="73980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Launch the Unreal Engine 4 editor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Create a </a:t>
            </a:r>
            <a:r>
              <a:rPr lang="en-GB">
                <a:solidFill>
                  <a:srgbClr val="00FFFF"/>
                </a:solidFill>
              </a:rPr>
              <a:t>Blueprint Project</a:t>
            </a:r>
            <a:endParaRPr>
              <a:solidFill>
                <a:srgbClr val="00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Change the </a:t>
            </a:r>
            <a:r>
              <a:rPr lang="en-GB">
                <a:solidFill>
                  <a:srgbClr val="00FF00"/>
                </a:solidFill>
              </a:rPr>
              <a:t>source control editor</a:t>
            </a:r>
            <a:r>
              <a:rPr lang="en-GB"/>
              <a:t> from Unreal’s </a:t>
            </a:r>
            <a:r>
              <a:rPr i="1" lang="en-GB"/>
              <a:t>Editor Preferences</a:t>
            </a:r>
            <a:endParaRPr i="1"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151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Blueprint projects</a:t>
            </a:r>
            <a:endParaRPr/>
          </a:p>
        </p:txBody>
      </p:sp>
      <p:sp>
        <p:nvSpPr>
          <p:cNvPr id="1015" name="Google Shape;1015;p151"/>
          <p:cNvSpPr txBox="1"/>
          <p:nvPr>
            <p:ph idx="1" type="body"/>
          </p:nvPr>
        </p:nvSpPr>
        <p:spPr>
          <a:xfrm>
            <a:off x="917375" y="2866150"/>
            <a:ext cx="17467200" cy="73980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Blueprint projects can still be C++ projects!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You just have to add a C++ class to your project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152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C++ Projects for VSCode &amp; VS2019</a:t>
            </a:r>
            <a:endParaRPr/>
          </a:p>
        </p:txBody>
      </p:sp>
      <p:sp>
        <p:nvSpPr>
          <p:cNvPr id="1021" name="Google Shape;1021;p152"/>
          <p:cNvSpPr txBox="1"/>
          <p:nvPr>
            <p:ph idx="1" type="body"/>
          </p:nvPr>
        </p:nvSpPr>
        <p:spPr>
          <a:xfrm>
            <a:off x="917375" y="2495250"/>
            <a:ext cx="17467200" cy="77688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●"/>
            </a:pPr>
            <a:r>
              <a:rPr lang="en-GB">
                <a:solidFill>
                  <a:schemeClr val="lt1"/>
                </a:solidFill>
              </a:rPr>
              <a:t>To use VSCode or VS2019:</a:t>
            </a:r>
            <a:endParaRPr>
              <a:solidFill>
                <a:schemeClr val="lt1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●"/>
            </a:pPr>
            <a:r>
              <a:rPr lang="en-GB">
                <a:solidFill>
                  <a:schemeClr val="lt1"/>
                </a:solidFill>
              </a:rPr>
              <a:t>Create a </a:t>
            </a:r>
            <a:r>
              <a:rPr lang="en-GB">
                <a:solidFill>
                  <a:srgbClr val="00FFFF"/>
                </a:solidFill>
              </a:rPr>
              <a:t>Blueprint Project</a:t>
            </a:r>
            <a:endParaRPr>
              <a:solidFill>
                <a:srgbClr val="00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●"/>
            </a:pPr>
            <a:r>
              <a:rPr lang="en-GB">
                <a:solidFill>
                  <a:schemeClr val="lt1"/>
                </a:solidFill>
              </a:rPr>
              <a:t>Change the </a:t>
            </a:r>
            <a:r>
              <a:rPr lang="en-GB">
                <a:solidFill>
                  <a:srgbClr val="00FF00"/>
                </a:solidFill>
              </a:rPr>
              <a:t>source control editor</a:t>
            </a:r>
            <a:r>
              <a:rPr lang="en-GB">
                <a:solidFill>
                  <a:schemeClr val="lt1"/>
                </a:solidFill>
              </a:rPr>
              <a:t> from Unreal’s </a:t>
            </a:r>
            <a:r>
              <a:rPr i="1" lang="en-GB">
                <a:solidFill>
                  <a:schemeClr val="lt1"/>
                </a:solidFill>
              </a:rPr>
              <a:t>Editor Preferences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Blueprint projects can still be C++ projects!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You just have to add a C++ class to your project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 main() &amp; White Space</a:t>
            </a:r>
            <a:endParaRPr/>
          </a:p>
        </p:txBody>
      </p:sp>
      <p:sp>
        <p:nvSpPr>
          <p:cNvPr id="157" name="Google Shape;157;p31"/>
          <p:cNvSpPr txBox="1"/>
          <p:nvPr>
            <p:ph idx="1" type="body"/>
          </p:nvPr>
        </p:nvSpPr>
        <p:spPr>
          <a:xfrm>
            <a:off x="917387" y="2866133"/>
            <a:ext cx="178119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int main() required in every c++ program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Without int main() a c++ program will not run!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We </a:t>
            </a:r>
            <a:r>
              <a:rPr lang="en-GB">
                <a:solidFill>
                  <a:srgbClr val="C27BA0"/>
                </a:solidFill>
              </a:rPr>
              <a:t>return</a:t>
            </a:r>
            <a:r>
              <a:rPr lang="en-GB"/>
              <a:t> </a:t>
            </a:r>
            <a:r>
              <a:rPr lang="en-GB">
                <a:solidFill>
                  <a:srgbClr val="B6D7A8"/>
                </a:solidFill>
              </a:rPr>
              <a:t>0</a:t>
            </a:r>
            <a:r>
              <a:rPr lang="en-GB"/>
              <a:t> to signal program has run </a:t>
            </a:r>
            <a:r>
              <a:rPr lang="en-GB"/>
              <a:t>successfully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Compiler ignores white space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Code style improves readibility!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/>
          <p:nvPr/>
        </p:nvSpPr>
        <p:spPr>
          <a:xfrm>
            <a:off x="342175" y="9216250"/>
            <a:ext cx="108588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Your First Program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3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Preprocessor Directive</a:t>
            </a:r>
            <a:endParaRPr sz="3200"/>
          </a:p>
        </p:txBody>
      </p:sp>
      <p:sp>
        <p:nvSpPr>
          <p:cNvPr id="168" name="Google Shape;168;p33"/>
          <p:cNvSpPr txBox="1"/>
          <p:nvPr>
            <p:ph idx="1" type="body"/>
          </p:nvPr>
        </p:nvSpPr>
        <p:spPr>
          <a:xfrm>
            <a:off x="917377" y="2866150"/>
            <a:ext cx="173073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Instruction to the compiler</a:t>
            </a:r>
            <a:endParaRPr>
              <a:solidFill>
                <a:srgbClr val="FFFFFF"/>
              </a:solidFill>
            </a:endParaRPr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chemeClr val="lt1"/>
                </a:solidFill>
              </a:rPr>
              <a:t>Used to include a library before compiling</a:t>
            </a:r>
            <a:endParaRPr>
              <a:solidFill>
                <a:srgbClr val="FFFFFF"/>
              </a:solidFill>
            </a:endParaRPr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/>
              <a:t>We want it to be at the start of our file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B06ECF"/>
                </a:solidFill>
              </a:rPr>
              <a:t>#</a:t>
            </a:r>
            <a:r>
              <a:rPr lang="en-GB">
                <a:solidFill>
                  <a:schemeClr val="lt1"/>
                </a:solidFill>
              </a:rPr>
              <a:t> represents preprocessor directive in our 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7C7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3"/>
          <p:cNvSpPr txBox="1"/>
          <p:nvPr>
            <p:ph type="title"/>
          </p:nvPr>
        </p:nvSpPr>
        <p:spPr>
          <a:xfrm>
            <a:off x="917363" y="1669109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(Don’t be afraid!)</a:t>
            </a:r>
            <a:endParaRPr sz="3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4"/>
          <p:cNvSpPr txBox="1"/>
          <p:nvPr>
            <p:ph idx="1" type="body"/>
          </p:nvPr>
        </p:nvSpPr>
        <p:spPr>
          <a:xfrm>
            <a:off x="1881760" y="945780"/>
            <a:ext cx="15074700" cy="12486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B06ECF"/>
                </a:solidFill>
              </a:rPr>
              <a:t>#include</a:t>
            </a:r>
            <a:r>
              <a:rPr b="1" lang="en-GB">
                <a:solidFill>
                  <a:srgbClr val="9B2BCF"/>
                </a:solidFill>
              </a:rPr>
              <a:t> </a:t>
            </a:r>
            <a:r>
              <a:rPr b="1" lang="en-GB">
                <a:solidFill>
                  <a:srgbClr val="FF7C72"/>
                </a:solidFill>
              </a:rPr>
              <a:t>&lt;iostream&gt;</a:t>
            </a:r>
            <a:endParaRPr b="1"/>
          </a:p>
        </p:txBody>
      </p:sp>
      <p:cxnSp>
        <p:nvCxnSpPr>
          <p:cNvPr id="175" name="Google Shape;175;p34"/>
          <p:cNvCxnSpPr/>
          <p:nvPr/>
        </p:nvCxnSpPr>
        <p:spPr>
          <a:xfrm flipH="1" rot="10800000">
            <a:off x="5850720" y="2121560"/>
            <a:ext cx="964500" cy="2229000"/>
          </a:xfrm>
          <a:prstGeom prst="straightConnector1">
            <a:avLst/>
          </a:prstGeom>
          <a:noFill/>
          <a:ln cap="flat" cmpd="sng" w="38100">
            <a:solidFill>
              <a:srgbClr val="B06EC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6" name="Google Shape;176;p34"/>
          <p:cNvSpPr txBox="1"/>
          <p:nvPr/>
        </p:nvSpPr>
        <p:spPr>
          <a:xfrm>
            <a:off x="3300373" y="4436320"/>
            <a:ext cx="49074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B06EC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Preprocessor Directive</a:t>
            </a:r>
            <a:endParaRPr b="1" sz="3000">
              <a:solidFill>
                <a:srgbClr val="B06EC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77" name="Google Shape;177;p34"/>
          <p:cNvCxnSpPr/>
          <p:nvPr/>
        </p:nvCxnSpPr>
        <p:spPr>
          <a:xfrm rot="10800000">
            <a:off x="11658887" y="2228500"/>
            <a:ext cx="1071300" cy="2143500"/>
          </a:xfrm>
          <a:prstGeom prst="straightConnector1">
            <a:avLst/>
          </a:prstGeom>
          <a:noFill/>
          <a:ln cap="flat" cmpd="sng" w="38100">
            <a:solidFill>
              <a:srgbClr val="FF7C7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8" name="Google Shape;178;p34"/>
          <p:cNvSpPr txBox="1"/>
          <p:nvPr/>
        </p:nvSpPr>
        <p:spPr>
          <a:xfrm>
            <a:off x="10244107" y="4436320"/>
            <a:ext cx="4907400" cy="12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7C7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Header File</a:t>
            </a:r>
            <a:endParaRPr b="1" sz="3000">
              <a:solidFill>
                <a:srgbClr val="FF7C7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Google Shape;179;p34"/>
          <p:cNvSpPr txBox="1"/>
          <p:nvPr/>
        </p:nvSpPr>
        <p:spPr>
          <a:xfrm>
            <a:off x="921550" y="6536525"/>
            <a:ext cx="17723400" cy="28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-444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Font typeface="Helvetica Neue"/>
              <a:buChar char="●"/>
            </a:pPr>
            <a:r>
              <a:rPr b="1" lang="en-GB" sz="3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Instructing the compiler to copy the contents of the iostream header file into our code before the rest of our code is compiled</a:t>
            </a:r>
            <a:endParaRPr b="1" sz="34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/>
          <p:nvPr/>
        </p:nvSpPr>
        <p:spPr>
          <a:xfrm>
            <a:off x="1130550" y="3003325"/>
            <a:ext cx="17467500" cy="60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-812800" lvl="0" marL="977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Helvetica Neue"/>
              <a:buChar char="●"/>
            </a:pPr>
            <a:r>
              <a:rPr b="1" lang="en-GB" sz="5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Add: </a:t>
            </a:r>
            <a:r>
              <a:rPr b="1" lang="en-GB" sz="5000">
                <a:solidFill>
                  <a:srgbClr val="B06EC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#include</a:t>
            </a:r>
            <a:r>
              <a:rPr b="1" lang="en-GB" sz="5000">
                <a:solidFill>
                  <a:srgbClr val="9B2BC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5000">
                <a:solidFill>
                  <a:srgbClr val="FF7C7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&lt;iostream&gt; </a:t>
            </a:r>
            <a:r>
              <a:rPr b="1" lang="en-GB" sz="5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 the first line of your file</a:t>
            </a:r>
            <a:endParaRPr sz="5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5" name="Google Shape;185;p35"/>
          <p:cNvSpPr txBox="1"/>
          <p:nvPr/>
        </p:nvSpPr>
        <p:spPr>
          <a:xfrm>
            <a:off x="1130550" y="1135125"/>
            <a:ext cx="17467500" cy="15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Include the header file!</a:t>
            </a:r>
            <a:endParaRPr sz="6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6"/>
          <p:cNvSpPr txBox="1"/>
          <p:nvPr/>
        </p:nvSpPr>
        <p:spPr>
          <a:xfrm>
            <a:off x="342175" y="9216250"/>
            <a:ext cx="108588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Hello, World!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rPr b="1" lang="en-GB" sz="77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Triple X Game Design Doc (GDD)</a:t>
            </a:r>
            <a:endParaRPr sz="900"/>
          </a:p>
        </p:txBody>
      </p:sp>
      <p:sp>
        <p:nvSpPr>
          <p:cNvPr id="86" name="Google Shape;86;p19"/>
          <p:cNvSpPr txBox="1"/>
          <p:nvPr>
            <p:ph idx="1" type="body"/>
          </p:nvPr>
        </p:nvSpPr>
        <p:spPr>
          <a:xfrm>
            <a:off x="818952" y="2964568"/>
            <a:ext cx="15075000" cy="71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Simple number puzzle game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Hacking into a computer lock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Need to find a valid combination of codes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Starts pretty easy, becomes much harder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Wrap in your own story.</a:t>
            </a:r>
            <a:endParaRPr sz="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7"/>
          <p:cNvSpPr txBox="1"/>
          <p:nvPr>
            <p:ph idx="1" type="body"/>
          </p:nvPr>
        </p:nvSpPr>
        <p:spPr>
          <a:xfrm>
            <a:off x="4275520" y="1504373"/>
            <a:ext cx="1737600" cy="11949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std</a:t>
            </a:r>
            <a:endParaRPr b="1"/>
          </a:p>
        </p:txBody>
      </p:sp>
      <p:sp>
        <p:nvSpPr>
          <p:cNvPr id="196" name="Google Shape;196;p37"/>
          <p:cNvSpPr txBox="1"/>
          <p:nvPr>
            <p:ph idx="1" type="body"/>
          </p:nvPr>
        </p:nvSpPr>
        <p:spPr>
          <a:xfrm>
            <a:off x="5448000" y="1504373"/>
            <a:ext cx="1737600" cy="11949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::</a:t>
            </a:r>
            <a:endParaRPr b="1"/>
          </a:p>
        </p:txBody>
      </p:sp>
      <p:sp>
        <p:nvSpPr>
          <p:cNvPr id="197" name="Google Shape;197;p37"/>
          <p:cNvSpPr txBox="1"/>
          <p:nvPr>
            <p:ph idx="1" type="body"/>
          </p:nvPr>
        </p:nvSpPr>
        <p:spPr>
          <a:xfrm>
            <a:off x="6013120" y="1504373"/>
            <a:ext cx="1737600" cy="11949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cout</a:t>
            </a:r>
            <a:endParaRPr b="1"/>
          </a:p>
        </p:txBody>
      </p:sp>
      <p:sp>
        <p:nvSpPr>
          <p:cNvPr id="198" name="Google Shape;198;p37"/>
          <p:cNvSpPr txBox="1"/>
          <p:nvPr>
            <p:ph idx="1" type="body"/>
          </p:nvPr>
        </p:nvSpPr>
        <p:spPr>
          <a:xfrm>
            <a:off x="7750720" y="1504373"/>
            <a:ext cx="1737600" cy="11949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 &lt;&lt; </a:t>
            </a:r>
            <a:endParaRPr b="1"/>
          </a:p>
        </p:txBody>
      </p:sp>
      <p:sp>
        <p:nvSpPr>
          <p:cNvPr id="199" name="Google Shape;199;p37"/>
          <p:cNvSpPr txBox="1"/>
          <p:nvPr>
            <p:ph idx="1" type="body"/>
          </p:nvPr>
        </p:nvSpPr>
        <p:spPr>
          <a:xfrm>
            <a:off x="9321440" y="1504373"/>
            <a:ext cx="5871900" cy="11949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7E79"/>
                </a:solidFill>
              </a:rPr>
              <a:t> “Hello, World!”</a:t>
            </a:r>
            <a:endParaRPr b="1">
              <a:solidFill>
                <a:srgbClr val="FF7E79"/>
              </a:solidFill>
            </a:endParaRPr>
          </a:p>
        </p:txBody>
      </p:sp>
      <p:sp>
        <p:nvSpPr>
          <p:cNvPr id="200" name="Google Shape;200;p37"/>
          <p:cNvSpPr txBox="1"/>
          <p:nvPr>
            <p:ph idx="1" type="body"/>
          </p:nvPr>
        </p:nvSpPr>
        <p:spPr>
          <a:xfrm>
            <a:off x="14485760" y="1504373"/>
            <a:ext cx="5685000" cy="11949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 ;</a:t>
            </a:r>
            <a:endParaRPr b="1"/>
          </a:p>
        </p:txBody>
      </p:sp>
      <p:cxnSp>
        <p:nvCxnSpPr>
          <p:cNvPr id="201" name="Google Shape;201;p37"/>
          <p:cNvCxnSpPr/>
          <p:nvPr/>
        </p:nvCxnSpPr>
        <p:spPr>
          <a:xfrm flipH="1" rot="10800000">
            <a:off x="3052907" y="2486920"/>
            <a:ext cx="1548900" cy="1438200"/>
          </a:xfrm>
          <a:prstGeom prst="straightConnector1">
            <a:avLst/>
          </a:prstGeom>
          <a:noFill/>
          <a:ln cap="flat" cmpd="sng" w="28575">
            <a:solidFill>
              <a:srgbClr val="6D9EE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2" name="Google Shape;202;p37"/>
          <p:cNvSpPr txBox="1"/>
          <p:nvPr>
            <p:ph idx="1" type="body"/>
          </p:nvPr>
        </p:nvSpPr>
        <p:spPr>
          <a:xfrm>
            <a:off x="698400" y="3942293"/>
            <a:ext cx="3024600" cy="11949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00">
                <a:solidFill>
                  <a:srgbClr val="6D9EEB"/>
                </a:solidFill>
              </a:rPr>
              <a:t>Namespace</a:t>
            </a:r>
            <a:endParaRPr b="1" sz="3800">
              <a:solidFill>
                <a:srgbClr val="6D9EEB"/>
              </a:solidFill>
            </a:endParaRPr>
          </a:p>
        </p:txBody>
      </p:sp>
      <p:sp>
        <p:nvSpPr>
          <p:cNvPr id="203" name="Google Shape;203;p37"/>
          <p:cNvSpPr txBox="1"/>
          <p:nvPr>
            <p:ph idx="1" type="body"/>
          </p:nvPr>
        </p:nvSpPr>
        <p:spPr>
          <a:xfrm>
            <a:off x="3755840" y="4996320"/>
            <a:ext cx="3837300" cy="203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00">
                <a:solidFill>
                  <a:srgbClr val="6D9EEB"/>
                </a:solidFill>
              </a:rPr>
              <a:t>Scope Operator</a:t>
            </a:r>
            <a:endParaRPr b="1" sz="3800">
              <a:solidFill>
                <a:srgbClr val="6D9EEB"/>
              </a:solidFill>
            </a:endParaRPr>
          </a:p>
        </p:txBody>
      </p:sp>
      <p:cxnSp>
        <p:nvCxnSpPr>
          <p:cNvPr id="204" name="Google Shape;204;p37"/>
          <p:cNvCxnSpPr/>
          <p:nvPr/>
        </p:nvCxnSpPr>
        <p:spPr>
          <a:xfrm flipH="1" rot="10800000">
            <a:off x="5619200" y="2509187"/>
            <a:ext cx="110700" cy="2391000"/>
          </a:xfrm>
          <a:prstGeom prst="straightConnector1">
            <a:avLst/>
          </a:prstGeom>
          <a:noFill/>
          <a:ln cap="flat" cmpd="sng" w="28575">
            <a:solidFill>
              <a:srgbClr val="6D9EEB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5" name="Google Shape;205;p37"/>
          <p:cNvSpPr txBox="1"/>
          <p:nvPr>
            <p:ph idx="1" type="body"/>
          </p:nvPr>
        </p:nvSpPr>
        <p:spPr>
          <a:xfrm>
            <a:off x="5729920" y="6692480"/>
            <a:ext cx="7637700" cy="16146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00">
                <a:solidFill>
                  <a:srgbClr val="6D9EEB"/>
                </a:solidFill>
              </a:rPr>
              <a:t>Cout defined in std namespace</a:t>
            </a:r>
            <a:endParaRPr b="1" sz="3800">
              <a:solidFill>
                <a:srgbClr val="6D9EEB"/>
              </a:solidFill>
            </a:endParaRPr>
          </a:p>
        </p:txBody>
      </p:sp>
      <p:cxnSp>
        <p:nvCxnSpPr>
          <p:cNvPr id="206" name="Google Shape;206;p37"/>
          <p:cNvCxnSpPr/>
          <p:nvPr/>
        </p:nvCxnSpPr>
        <p:spPr>
          <a:xfrm rot="10800000">
            <a:off x="7360753" y="2698793"/>
            <a:ext cx="1820100" cy="3681900"/>
          </a:xfrm>
          <a:prstGeom prst="straightConnector1">
            <a:avLst/>
          </a:prstGeom>
          <a:noFill/>
          <a:ln cap="flat" cmpd="sng" w="28575">
            <a:solidFill>
              <a:srgbClr val="6D9EEB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" name="Google Shape;207;p37"/>
          <p:cNvCxnSpPr>
            <a:stCxn id="208" idx="0"/>
            <a:endCxn id="199" idx="2"/>
          </p:cNvCxnSpPr>
          <p:nvPr/>
        </p:nvCxnSpPr>
        <p:spPr>
          <a:xfrm rot="10800000">
            <a:off x="12257500" y="2699333"/>
            <a:ext cx="0" cy="1453200"/>
          </a:xfrm>
          <a:prstGeom prst="straightConnector1">
            <a:avLst/>
          </a:prstGeom>
          <a:noFill/>
          <a:ln cap="flat" cmpd="sng" w="28575">
            <a:solidFill>
              <a:srgbClr val="FF7E79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8" name="Google Shape;208;p37"/>
          <p:cNvSpPr txBox="1"/>
          <p:nvPr>
            <p:ph idx="1" type="body"/>
          </p:nvPr>
        </p:nvSpPr>
        <p:spPr>
          <a:xfrm>
            <a:off x="11192800" y="4152533"/>
            <a:ext cx="2129400" cy="774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00">
                <a:solidFill>
                  <a:srgbClr val="FF7E79"/>
                </a:solidFill>
              </a:rPr>
              <a:t>String</a:t>
            </a:r>
            <a:endParaRPr b="1" sz="3800">
              <a:solidFill>
                <a:srgbClr val="FF7E79"/>
              </a:solidFill>
            </a:endParaRPr>
          </a:p>
        </p:txBody>
      </p:sp>
      <p:cxnSp>
        <p:nvCxnSpPr>
          <p:cNvPr id="209" name="Google Shape;209;p37"/>
          <p:cNvCxnSpPr/>
          <p:nvPr/>
        </p:nvCxnSpPr>
        <p:spPr>
          <a:xfrm rot="10800000">
            <a:off x="15193540" y="2233760"/>
            <a:ext cx="1686300" cy="8064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/>
          <p:nvPr/>
        </p:nvSpPr>
        <p:spPr>
          <a:xfrm>
            <a:off x="5175850" y="1911400"/>
            <a:ext cx="2737200" cy="2737200"/>
          </a:xfrm>
          <a:prstGeom prst="smileyFace">
            <a:avLst>
              <a:gd fmla="val 4653" name="adj"/>
            </a:avLst>
          </a:prstGeom>
          <a:solidFill>
            <a:srgbClr val="3C78D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8"/>
          <p:cNvSpPr/>
          <p:nvPr/>
        </p:nvSpPr>
        <p:spPr>
          <a:xfrm>
            <a:off x="11145900" y="1911400"/>
            <a:ext cx="2737200" cy="2737200"/>
          </a:xfrm>
          <a:prstGeom prst="smileyFace">
            <a:avLst>
              <a:gd fmla="val 4653" name="adj"/>
            </a:avLst>
          </a:prstGeom>
          <a:solidFill>
            <a:srgbClr val="3C78D8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8"/>
          <p:cNvSpPr txBox="1"/>
          <p:nvPr/>
        </p:nvSpPr>
        <p:spPr>
          <a:xfrm>
            <a:off x="4294725" y="4908275"/>
            <a:ext cx="4318200" cy="12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John </a:t>
            </a: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Doe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7" name="Google Shape;217;p38"/>
          <p:cNvSpPr txBox="1"/>
          <p:nvPr/>
        </p:nvSpPr>
        <p:spPr>
          <a:xfrm>
            <a:off x="10355400" y="4837500"/>
            <a:ext cx="4318200" cy="12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John </a:t>
            </a: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Roe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8" name="Google Shape;218;p38"/>
          <p:cNvSpPr txBox="1"/>
          <p:nvPr/>
        </p:nvSpPr>
        <p:spPr>
          <a:xfrm>
            <a:off x="5376300" y="7409600"/>
            <a:ext cx="87546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can tell the difference in the name!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19" name="Google Shape;219;p38"/>
          <p:cNvCxnSpPr/>
          <p:nvPr/>
        </p:nvCxnSpPr>
        <p:spPr>
          <a:xfrm flipH="1" rot="10800000">
            <a:off x="10996400" y="5639900"/>
            <a:ext cx="1793400" cy="16989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0" name="Google Shape;220;p38"/>
          <p:cNvCxnSpPr>
            <a:stCxn id="218" idx="0"/>
          </p:cNvCxnSpPr>
          <p:nvPr/>
        </p:nvCxnSpPr>
        <p:spPr>
          <a:xfrm rot="10800000">
            <a:off x="7598400" y="5687000"/>
            <a:ext cx="2155200" cy="17226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/>
          <p:nvPr/>
        </p:nvSpPr>
        <p:spPr>
          <a:xfrm>
            <a:off x="3016625" y="2076600"/>
            <a:ext cx="5970000" cy="12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namespace</a:t>
            </a: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::</a:t>
            </a: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myfunction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6" name="Google Shape;226;p39"/>
          <p:cNvSpPr txBox="1"/>
          <p:nvPr/>
        </p:nvSpPr>
        <p:spPr>
          <a:xfrm>
            <a:off x="10080100" y="2076600"/>
            <a:ext cx="6363300" cy="12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namespace2</a:t>
            </a: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::</a:t>
            </a: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myfunction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7" name="Google Shape;227;p39"/>
          <p:cNvSpPr txBox="1"/>
          <p:nvPr/>
        </p:nvSpPr>
        <p:spPr>
          <a:xfrm>
            <a:off x="3016625" y="5167825"/>
            <a:ext cx="13926300" cy="11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Namespace avoids the conflict of code being the same name!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8" name="Google Shape;228;p39"/>
          <p:cNvSpPr txBox="1"/>
          <p:nvPr/>
        </p:nvSpPr>
        <p:spPr>
          <a:xfrm>
            <a:off x="3289950" y="4182475"/>
            <a:ext cx="12927300" cy="7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99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Same name!</a:t>
            </a:r>
            <a:endParaRPr b="1" sz="3600">
              <a:solidFill>
                <a:srgbClr val="FF99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29" name="Google Shape;229;p39"/>
          <p:cNvCxnSpPr/>
          <p:nvPr/>
        </p:nvCxnSpPr>
        <p:spPr>
          <a:xfrm rot="10800000">
            <a:off x="14571575" y="2896500"/>
            <a:ext cx="0" cy="1710600"/>
          </a:xfrm>
          <a:prstGeom prst="straightConnector1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0" name="Google Shape;230;p39"/>
          <p:cNvCxnSpPr/>
          <p:nvPr/>
        </p:nvCxnSpPr>
        <p:spPr>
          <a:xfrm rot="10800000">
            <a:off x="7256375" y="2896500"/>
            <a:ext cx="0" cy="1710600"/>
          </a:xfrm>
          <a:prstGeom prst="straightConnector1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1" name="Google Shape;231;p39"/>
          <p:cNvCxnSpPr/>
          <p:nvPr/>
        </p:nvCxnSpPr>
        <p:spPr>
          <a:xfrm rot="10800000">
            <a:off x="11999450" y="2896525"/>
            <a:ext cx="0" cy="22713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2" name="Google Shape;232;p39"/>
          <p:cNvCxnSpPr/>
          <p:nvPr/>
        </p:nvCxnSpPr>
        <p:spPr>
          <a:xfrm rot="10800000">
            <a:off x="4810200" y="2896525"/>
            <a:ext cx="0" cy="22713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0"/>
          <p:cNvSpPr txBox="1"/>
          <p:nvPr>
            <p:ph idx="1" type="body"/>
          </p:nvPr>
        </p:nvSpPr>
        <p:spPr>
          <a:xfrm>
            <a:off x="1459467" y="1447200"/>
            <a:ext cx="17189100" cy="1441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TripleX Intro</a:t>
            </a:r>
            <a:endParaRPr/>
          </a:p>
        </p:txBody>
      </p:sp>
      <p:sp>
        <p:nvSpPr>
          <p:cNvPr id="238" name="Google Shape;238;p40"/>
          <p:cNvSpPr txBox="1"/>
          <p:nvPr/>
        </p:nvSpPr>
        <p:spPr>
          <a:xfrm>
            <a:off x="0" y="3029500"/>
            <a:ext cx="18771900" cy="23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0" lvl="0" marL="97790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std::cout &lt;&lt; </a:t>
            </a:r>
            <a:r>
              <a:rPr b="1" lang="en-GB" sz="3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"You are a secret agent breaking into a secure server room"</a:t>
            </a:r>
            <a:r>
              <a:rPr b="1" lang="en-GB" sz="3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7790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100">
              <a:solidFill>
                <a:srgbClr val="D4D4D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77900" rtl="0" algn="l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std::cout &lt;&lt; </a:t>
            </a:r>
            <a:r>
              <a:rPr b="1" lang="en-GB" sz="3100">
                <a:solidFill>
                  <a:srgbClr val="CE9178"/>
                </a:solidFill>
                <a:latin typeface="Courier New"/>
                <a:ea typeface="Courier New"/>
                <a:cs typeface="Courier New"/>
                <a:sym typeface="Courier New"/>
              </a:rPr>
              <a:t>"You need to enter the correct codes to continue..."</a:t>
            </a:r>
            <a:r>
              <a:rPr b="1" lang="en-GB" sz="3100">
                <a:solidFill>
                  <a:srgbClr val="D4D4D4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sz="3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9" name="Google Shape;239;p40"/>
          <p:cNvSpPr txBox="1"/>
          <p:nvPr>
            <p:ph idx="1" type="body"/>
          </p:nvPr>
        </p:nvSpPr>
        <p:spPr>
          <a:xfrm>
            <a:off x="860400" y="5658600"/>
            <a:ext cx="17786400" cy="3824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749300" lvl="0" marL="9779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GB" sz="4000"/>
              <a:t>Create your own intro messages for your game across two lines of code</a:t>
            </a:r>
            <a:endParaRPr sz="4000"/>
          </a:p>
          <a:p>
            <a:pPr indent="0" lvl="0" marL="977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-749300" lvl="0" marL="9779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GB" sz="4000"/>
              <a:t>Save, Compile &amp; Run program!</a:t>
            </a:r>
            <a:endParaRPr sz="4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1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Hello World!</a:t>
            </a:r>
            <a:endParaRPr/>
          </a:p>
        </p:txBody>
      </p:sp>
      <p:sp>
        <p:nvSpPr>
          <p:cNvPr id="245" name="Google Shape;245;p41"/>
          <p:cNvSpPr txBox="1"/>
          <p:nvPr>
            <p:ph idx="1" type="body"/>
          </p:nvPr>
        </p:nvSpPr>
        <p:spPr>
          <a:xfrm>
            <a:off x="917387" y="2866133"/>
            <a:ext cx="176724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B06ECF"/>
                </a:solidFill>
              </a:rPr>
              <a:t># </a:t>
            </a:r>
            <a:r>
              <a:rPr lang="en-GB">
                <a:solidFill>
                  <a:srgbClr val="FFFFFF"/>
                </a:solidFill>
              </a:rPr>
              <a:t>represents a preprocessor directive</a:t>
            </a:r>
            <a:endParaRPr>
              <a:solidFill>
                <a:srgbClr val="FFFFFF"/>
              </a:solidFill>
            </a:endParaRPr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E06666"/>
                </a:solidFill>
              </a:rPr>
              <a:t>&lt;iostream&gt;</a:t>
            </a:r>
            <a:r>
              <a:rPr lang="en-GB"/>
              <a:t> is a header file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cout is defined in std namespace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800"/>
              <a:buChar char="●"/>
            </a:pPr>
            <a:r>
              <a:rPr lang="en-GB">
                <a:solidFill>
                  <a:srgbClr val="EFEFEF"/>
                </a:solidFill>
              </a:rPr>
              <a:t>“Strings are wrapped in quotation marks”</a:t>
            </a:r>
            <a:endParaRPr>
              <a:solidFill>
                <a:srgbClr val="EFEFEF"/>
              </a:solidFill>
            </a:endParaRPr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CE5CD"/>
                </a:solidFill>
              </a:rPr>
              <a:t>std::cout &lt;&lt; std::endl;</a:t>
            </a:r>
            <a:r>
              <a:rPr lang="en-GB">
                <a:solidFill>
                  <a:srgbClr val="FFFFFF"/>
                </a:solidFill>
              </a:rPr>
              <a:t> for new line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/>
          <p:nvPr/>
        </p:nvSpPr>
        <p:spPr>
          <a:xfrm>
            <a:off x="342175" y="9216250"/>
            <a:ext cx="108588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Variables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3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Variables</a:t>
            </a:r>
            <a:endParaRPr/>
          </a:p>
        </p:txBody>
      </p:sp>
      <p:sp>
        <p:nvSpPr>
          <p:cNvPr id="256" name="Google Shape;256;p43"/>
          <p:cNvSpPr txBox="1"/>
          <p:nvPr>
            <p:ph idx="1" type="body"/>
          </p:nvPr>
        </p:nvSpPr>
        <p:spPr>
          <a:xfrm>
            <a:off x="917391" y="2866133"/>
            <a:ext cx="176724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Used to store data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To use variables in c++ you first must declare them in your code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By declaring a variable you are reserving space in the computer's memory for it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4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 Declaration</a:t>
            </a:r>
            <a:endParaRPr/>
          </a:p>
        </p:txBody>
      </p:sp>
      <p:sp>
        <p:nvSpPr>
          <p:cNvPr id="262" name="Google Shape;262;p44"/>
          <p:cNvSpPr txBox="1"/>
          <p:nvPr>
            <p:ph idx="1" type="body"/>
          </p:nvPr>
        </p:nvSpPr>
        <p:spPr>
          <a:xfrm>
            <a:off x="6628427" y="2544053"/>
            <a:ext cx="6250200" cy="1725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400">
                <a:solidFill>
                  <a:srgbClr val="6D9EEB"/>
                </a:solidFill>
              </a:rPr>
              <a:t>int</a:t>
            </a:r>
            <a:r>
              <a:rPr b="1" lang="en-GB" sz="6400"/>
              <a:t> a = </a:t>
            </a:r>
            <a:r>
              <a:rPr b="1" lang="en-GB" sz="6400">
                <a:solidFill>
                  <a:srgbClr val="B6D7A8"/>
                </a:solidFill>
              </a:rPr>
              <a:t>0</a:t>
            </a:r>
            <a:r>
              <a:rPr b="1" lang="en-GB" sz="6400"/>
              <a:t>;</a:t>
            </a:r>
            <a:endParaRPr b="1" sz="6400"/>
          </a:p>
        </p:txBody>
      </p:sp>
      <p:sp>
        <p:nvSpPr>
          <p:cNvPr id="263" name="Google Shape;263;p44"/>
          <p:cNvSpPr txBox="1"/>
          <p:nvPr/>
        </p:nvSpPr>
        <p:spPr>
          <a:xfrm>
            <a:off x="5152285" y="5835448"/>
            <a:ext cx="33249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6D9EE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 Type</a:t>
            </a:r>
            <a:endParaRPr b="1" sz="3000">
              <a:solidFill>
                <a:srgbClr val="6D9EEB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4" name="Google Shape;264;p44"/>
          <p:cNvSpPr txBox="1"/>
          <p:nvPr/>
        </p:nvSpPr>
        <p:spPr>
          <a:xfrm>
            <a:off x="8202240" y="6118187"/>
            <a:ext cx="33249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 Name</a:t>
            </a:r>
            <a:endParaRPr b="1" sz="3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65" name="Google Shape;265;p44"/>
          <p:cNvCxnSpPr>
            <a:stCxn id="263" idx="0"/>
          </p:cNvCxnSpPr>
          <p:nvPr/>
        </p:nvCxnSpPr>
        <p:spPr>
          <a:xfrm flipH="1" rot="10800000">
            <a:off x="6814735" y="3641548"/>
            <a:ext cx="1131000" cy="2193900"/>
          </a:xfrm>
          <a:prstGeom prst="straightConnector1">
            <a:avLst/>
          </a:prstGeom>
          <a:noFill/>
          <a:ln cap="flat" cmpd="sng" w="38100">
            <a:solidFill>
              <a:srgbClr val="6D9EEB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6" name="Google Shape;266;p44"/>
          <p:cNvCxnSpPr>
            <a:stCxn id="264" idx="0"/>
          </p:cNvCxnSpPr>
          <p:nvPr/>
        </p:nvCxnSpPr>
        <p:spPr>
          <a:xfrm rot="10800000">
            <a:off x="9620790" y="3945887"/>
            <a:ext cx="243900" cy="2172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7" name="Google Shape;267;p44"/>
          <p:cNvSpPr/>
          <p:nvPr/>
        </p:nvSpPr>
        <p:spPr>
          <a:xfrm>
            <a:off x="9933013" y="2654720"/>
            <a:ext cx="1594200" cy="1004700"/>
          </a:xfrm>
          <a:prstGeom prst="rect">
            <a:avLst/>
          </a:prstGeom>
          <a:noFill/>
          <a:ln cap="flat" cmpd="sng" w="76200">
            <a:solidFill>
              <a:srgbClr val="9FC5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95050" lIns="195050" spcFirstLastPara="1" rIns="195050" wrap="square" tIns="1950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4"/>
          <p:cNvSpPr txBox="1"/>
          <p:nvPr/>
        </p:nvSpPr>
        <p:spPr>
          <a:xfrm>
            <a:off x="12278025" y="5340375"/>
            <a:ext cx="5838900" cy="22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9FC5E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By giving a value to a variable when it is declared, you are initializing it!</a:t>
            </a:r>
            <a:endParaRPr b="1" sz="3000">
              <a:solidFill>
                <a:srgbClr val="9FC5E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69" name="Google Shape;269;p44"/>
          <p:cNvCxnSpPr/>
          <p:nvPr/>
        </p:nvCxnSpPr>
        <p:spPr>
          <a:xfrm rot="10800000">
            <a:off x="11702880" y="3849127"/>
            <a:ext cx="1526400" cy="1349700"/>
          </a:xfrm>
          <a:prstGeom prst="straightConnector1">
            <a:avLst/>
          </a:prstGeom>
          <a:noFill/>
          <a:ln cap="flat" cmpd="sng" w="38100">
            <a:solidFill>
              <a:srgbClr val="9FC5E8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5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 Declaration</a:t>
            </a:r>
            <a:endParaRPr/>
          </a:p>
        </p:txBody>
      </p:sp>
      <p:sp>
        <p:nvSpPr>
          <p:cNvPr id="275" name="Google Shape;275;p45"/>
          <p:cNvSpPr txBox="1"/>
          <p:nvPr>
            <p:ph idx="1" type="body"/>
          </p:nvPr>
        </p:nvSpPr>
        <p:spPr>
          <a:xfrm>
            <a:off x="917375" y="2923925"/>
            <a:ext cx="5494500" cy="1725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400">
                <a:solidFill>
                  <a:srgbClr val="6D9EEB"/>
                </a:solidFill>
              </a:rPr>
              <a:t>int</a:t>
            </a:r>
            <a:r>
              <a:rPr b="1" lang="en-GB" sz="6400"/>
              <a:t> a = </a:t>
            </a:r>
            <a:r>
              <a:rPr b="1" lang="en-GB" sz="6400">
                <a:solidFill>
                  <a:srgbClr val="B6D7A8"/>
                </a:solidFill>
              </a:rPr>
              <a:t>0</a:t>
            </a:r>
            <a:r>
              <a:rPr b="1" lang="en-GB" sz="6400"/>
              <a:t>;</a:t>
            </a:r>
            <a:endParaRPr b="1" sz="6400"/>
          </a:p>
        </p:txBody>
      </p:sp>
      <p:sp>
        <p:nvSpPr>
          <p:cNvPr id="276" name="Google Shape;276;p45"/>
          <p:cNvSpPr txBox="1"/>
          <p:nvPr>
            <p:ph idx="1" type="body"/>
          </p:nvPr>
        </p:nvSpPr>
        <p:spPr>
          <a:xfrm>
            <a:off x="1097275" y="4369375"/>
            <a:ext cx="3626400" cy="1725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400">
                <a:solidFill>
                  <a:srgbClr val="6D9EEB"/>
                </a:solidFill>
              </a:rPr>
              <a:t>int</a:t>
            </a:r>
            <a:r>
              <a:rPr b="1" lang="en-GB" sz="6400"/>
              <a:t> a;</a:t>
            </a:r>
            <a:endParaRPr b="1" sz="6400"/>
          </a:p>
        </p:txBody>
      </p:sp>
      <p:cxnSp>
        <p:nvCxnSpPr>
          <p:cNvPr id="277" name="Google Shape;277;p45"/>
          <p:cNvCxnSpPr/>
          <p:nvPr/>
        </p:nvCxnSpPr>
        <p:spPr>
          <a:xfrm rot="10800000">
            <a:off x="5697450" y="3534500"/>
            <a:ext cx="2373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78" name="Google Shape;278;p45"/>
          <p:cNvSpPr txBox="1"/>
          <p:nvPr/>
        </p:nvSpPr>
        <p:spPr>
          <a:xfrm>
            <a:off x="8186775" y="3033350"/>
            <a:ext cx="2985900" cy="10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Initialized</a:t>
            </a:r>
            <a:endParaRPr sz="4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79" name="Google Shape;279;p45"/>
          <p:cNvCxnSpPr/>
          <p:nvPr/>
        </p:nvCxnSpPr>
        <p:spPr>
          <a:xfrm rot="10800000">
            <a:off x="4368050" y="5039325"/>
            <a:ext cx="23739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0" name="Google Shape;280;p45"/>
          <p:cNvSpPr txBox="1"/>
          <p:nvPr/>
        </p:nvSpPr>
        <p:spPr>
          <a:xfrm>
            <a:off x="6857375" y="4538175"/>
            <a:ext cx="3841200" cy="10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Uninitialized</a:t>
            </a:r>
            <a:endParaRPr sz="4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idx="1" type="body"/>
          </p:nvPr>
        </p:nvSpPr>
        <p:spPr>
          <a:xfrm>
            <a:off x="1481653" y="1380693"/>
            <a:ext cx="17189100" cy="1441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400"/>
              <a:t>Print your the value of your variable</a:t>
            </a:r>
            <a:endParaRPr sz="6400">
              <a:solidFill>
                <a:srgbClr val="FF00FF"/>
              </a:solidFill>
            </a:endParaRPr>
          </a:p>
        </p:txBody>
      </p:sp>
      <p:sp>
        <p:nvSpPr>
          <p:cNvPr id="286" name="Google Shape;286;p46"/>
          <p:cNvSpPr txBox="1"/>
          <p:nvPr/>
        </p:nvSpPr>
        <p:spPr>
          <a:xfrm>
            <a:off x="1481653" y="2821973"/>
            <a:ext cx="15653700" cy="6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-81915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Print your variable onto a new line</a:t>
            </a:r>
            <a:endParaRPr sz="51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rPr b="1" lang="en-GB" sz="77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Why Triple-X Game?</a:t>
            </a:r>
            <a:endParaRPr sz="900"/>
          </a:p>
        </p:txBody>
      </p:sp>
      <p:sp>
        <p:nvSpPr>
          <p:cNvPr id="92" name="Google Shape;92;p20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Learn basics of C++ “syntax”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Learn about variables and constants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Create your own function with an argument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Use </a:t>
            </a:r>
            <a:r>
              <a:rPr lang="en-GB">
                <a:solidFill>
                  <a:srgbClr val="00FA92"/>
                </a:solidFill>
                <a:latin typeface="Courier"/>
                <a:ea typeface="Courier"/>
                <a:cs typeface="Courier"/>
                <a:sym typeface="Courier"/>
              </a:rPr>
              <a:t>#include</a:t>
            </a:r>
            <a:r>
              <a:rPr b="0" lang="en-GB" sz="5800"/>
              <a:t> ready for Unreal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Learn the </a:t>
            </a:r>
            <a:r>
              <a:rPr lang="en-GB">
                <a:solidFill>
                  <a:srgbClr val="00FA92"/>
                </a:solidFill>
                <a:latin typeface="Courier"/>
                <a:ea typeface="Courier"/>
                <a:cs typeface="Courier"/>
                <a:sym typeface="Courier"/>
              </a:rPr>
              <a:t>if</a:t>
            </a:r>
            <a:r>
              <a:rPr b="0" lang="en-GB" sz="5800"/>
              <a:t> and </a:t>
            </a:r>
            <a:r>
              <a:rPr lang="en-GB">
                <a:solidFill>
                  <a:srgbClr val="00FA92"/>
                </a:solidFill>
                <a:latin typeface="Courier"/>
                <a:ea typeface="Courier"/>
                <a:cs typeface="Courier"/>
                <a:sym typeface="Courier"/>
              </a:rPr>
              <a:t>while</a:t>
            </a:r>
            <a:r>
              <a:rPr b="0" lang="en-GB" sz="5800"/>
              <a:t> structures</a:t>
            </a:r>
            <a:endParaRPr sz="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TripleX Codes</a:t>
            </a:r>
            <a:endParaRPr/>
          </a:p>
        </p:txBody>
      </p:sp>
      <p:pic>
        <p:nvPicPr>
          <p:cNvPr id="292" name="Google Shape;292;p47"/>
          <p:cNvPicPr preferRelativeResize="0"/>
          <p:nvPr/>
        </p:nvPicPr>
        <p:blipFill rotWithShape="1">
          <a:blip r:embed="rId3">
            <a:alphaModFix/>
          </a:blip>
          <a:srcRect b="0" l="0" r="0" t="3456"/>
          <a:stretch/>
        </p:blipFill>
        <p:spPr>
          <a:xfrm>
            <a:off x="4445638" y="4033413"/>
            <a:ext cx="10615925" cy="290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1481653" y="1380693"/>
            <a:ext cx="17189100" cy="1441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400"/>
              <a:t>Declare two more variables!</a:t>
            </a:r>
            <a:endParaRPr sz="6400"/>
          </a:p>
        </p:txBody>
      </p:sp>
      <p:sp>
        <p:nvSpPr>
          <p:cNvPr id="298" name="Google Shape;298;p48"/>
          <p:cNvSpPr txBox="1"/>
          <p:nvPr/>
        </p:nvSpPr>
        <p:spPr>
          <a:xfrm>
            <a:off x="1481653" y="2821973"/>
            <a:ext cx="15653700" cy="6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-81915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Declare an integer named b.</a:t>
            </a:r>
            <a:endParaRPr b="1" sz="5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19150" lvl="1" marL="195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○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Initialize it</a:t>
            </a:r>
            <a:endParaRPr b="1" sz="5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1915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Declare an integer named c.</a:t>
            </a:r>
            <a:endParaRPr b="1" sz="5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19150" lvl="1" marL="195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○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Initialize it</a:t>
            </a:r>
            <a:endParaRPr sz="51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Arithmetic Operators</a:t>
            </a:r>
            <a:endParaRPr/>
          </a:p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917387" y="2866133"/>
            <a:ext cx="176724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Addition Operator =	</a:t>
            </a:r>
            <a:r>
              <a:rPr b="1" lang="en-GB">
                <a:solidFill>
                  <a:srgbClr val="FF00FF"/>
                </a:solidFill>
              </a:rPr>
              <a:t>+</a:t>
            </a:r>
            <a:endParaRPr b="1"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Subtraction Operator =  </a:t>
            </a:r>
            <a:r>
              <a:rPr b="1" lang="en-GB">
                <a:solidFill>
                  <a:srgbClr val="FF00FF"/>
                </a:solidFill>
              </a:rPr>
              <a:t>-</a:t>
            </a:r>
            <a:endParaRPr b="1"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Multiplication Operator = 	</a:t>
            </a:r>
            <a:r>
              <a:rPr b="1" lang="en-GB">
                <a:solidFill>
                  <a:srgbClr val="FF00FF"/>
                </a:solidFill>
              </a:rPr>
              <a:t>*</a:t>
            </a:r>
            <a:endParaRPr b="1"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Division  Operator =  </a:t>
            </a:r>
            <a:r>
              <a:rPr b="1" lang="en-GB">
                <a:solidFill>
                  <a:srgbClr val="FF00FF"/>
                </a:solidFill>
              </a:rPr>
              <a:t>/</a:t>
            </a:r>
            <a:endParaRPr b="1">
              <a:solidFill>
                <a:srgbClr val="FF00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idx="1" type="body"/>
          </p:nvPr>
        </p:nvSpPr>
        <p:spPr>
          <a:xfrm>
            <a:off x="1481653" y="1380693"/>
            <a:ext cx="17189100" cy="1441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400"/>
              <a:t>Multiply your variables!</a:t>
            </a:r>
            <a:endParaRPr sz="6400"/>
          </a:p>
        </p:txBody>
      </p:sp>
      <p:sp>
        <p:nvSpPr>
          <p:cNvPr id="310" name="Google Shape;310;p50"/>
          <p:cNvSpPr txBox="1"/>
          <p:nvPr/>
        </p:nvSpPr>
        <p:spPr>
          <a:xfrm>
            <a:off x="1481653" y="2821973"/>
            <a:ext cx="15653700" cy="6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-81915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Declare the product of a, b &amp; c</a:t>
            </a:r>
            <a:endParaRPr b="1" sz="5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19150" lvl="0" marL="977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Print your product variable on a new line</a:t>
            </a:r>
            <a:endParaRPr sz="51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1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Variables</a:t>
            </a:r>
            <a:endParaRPr/>
          </a:p>
        </p:txBody>
      </p:sp>
      <p:sp>
        <p:nvSpPr>
          <p:cNvPr id="316" name="Google Shape;316;p51"/>
          <p:cNvSpPr txBox="1"/>
          <p:nvPr>
            <p:ph idx="1" type="body"/>
          </p:nvPr>
        </p:nvSpPr>
        <p:spPr>
          <a:xfrm>
            <a:off x="917387" y="2866133"/>
            <a:ext cx="176724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You declare variables in code</a:t>
            </a:r>
            <a:endParaRPr>
              <a:solidFill>
                <a:srgbClr val="FFFFFF"/>
              </a:solidFill>
            </a:endParaRPr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A variable with a given value is</a:t>
            </a:r>
            <a:r>
              <a:rPr lang="en-GB"/>
              <a:t> in</a:t>
            </a:r>
            <a:r>
              <a:rPr lang="en-GB">
                <a:solidFill>
                  <a:srgbClr val="FFFFFF"/>
                </a:solidFill>
              </a:rPr>
              <a:t>itialized</a:t>
            </a:r>
            <a:endParaRPr>
              <a:solidFill>
                <a:srgbClr val="FFFFFF"/>
              </a:solidFill>
            </a:endParaRPr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chemeClr val="lt1"/>
                </a:solidFill>
              </a:rPr>
              <a:t>Declaring a variable = Reserved space in memory</a:t>
            </a:r>
            <a:endParaRPr/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800"/>
              <a:buChar char="●"/>
            </a:pPr>
            <a:r>
              <a:rPr lang="en-GB">
                <a:solidFill>
                  <a:srgbClr val="EFEFEF"/>
                </a:solidFill>
              </a:rPr>
              <a:t>You can add/multiply with arithmetic operators</a:t>
            </a:r>
            <a:endParaRPr>
              <a:solidFill>
                <a:srgbClr val="EFEFEF"/>
              </a:solidFill>
            </a:endParaRPr>
          </a:p>
          <a:p>
            <a:pPr indent="-863600" lvl="0" marL="9779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Print to the terminal like:  std::cout &lt;&lt; a;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2"/>
          <p:cNvSpPr txBox="1"/>
          <p:nvPr/>
        </p:nvSpPr>
        <p:spPr>
          <a:xfrm>
            <a:off x="342175" y="9216250"/>
            <a:ext cx="108588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const &amp; Assigning Values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3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rPr b="1" lang="en-GB" sz="77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Variables</a:t>
            </a:r>
            <a:endParaRPr sz="900"/>
          </a:p>
        </p:txBody>
      </p:sp>
      <p:sp>
        <p:nvSpPr>
          <p:cNvPr id="327" name="Google Shape;327;p53"/>
          <p:cNvSpPr txBox="1"/>
          <p:nvPr>
            <p:ph idx="1" type="body"/>
          </p:nvPr>
        </p:nvSpPr>
        <p:spPr>
          <a:xfrm>
            <a:off x="917375" y="2866150"/>
            <a:ext cx="17672400" cy="72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Variables can be changed at runtime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chemeClr val="lt1"/>
                </a:solidFill>
              </a:rPr>
              <a:t>After a variable has been declared, we can assign a new value to it at any point in our code</a:t>
            </a:r>
            <a:endParaRPr/>
          </a:p>
          <a:p>
            <a:pPr indent="-596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i="1" lang="en-GB"/>
              <a:t>“A value that is subject to change”</a:t>
            </a:r>
            <a:endParaRPr i="1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4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rPr lang="en-GB"/>
              <a:t>Assigning values to variables</a:t>
            </a:r>
            <a:endParaRPr sz="900"/>
          </a:p>
        </p:txBody>
      </p:sp>
      <p:sp>
        <p:nvSpPr>
          <p:cNvPr id="333" name="Google Shape;333;p54"/>
          <p:cNvSpPr txBox="1"/>
          <p:nvPr>
            <p:ph idx="1" type="body"/>
          </p:nvPr>
        </p:nvSpPr>
        <p:spPr>
          <a:xfrm>
            <a:off x="917375" y="2695900"/>
            <a:ext cx="17672400" cy="74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We never want to assign values to variables before the variable has been declared</a:t>
            </a:r>
            <a:endParaRPr/>
          </a:p>
          <a:p>
            <a:pPr indent="-596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The compiler will not allow it.</a:t>
            </a:r>
            <a:endParaRPr/>
          </a:p>
          <a:p>
            <a:pPr indent="-596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The compiler will not be aware that the variable exists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5"/>
          <p:cNvSpPr txBox="1"/>
          <p:nvPr>
            <p:ph idx="1" type="body"/>
          </p:nvPr>
        </p:nvSpPr>
        <p:spPr>
          <a:xfrm>
            <a:off x="1481653" y="1380693"/>
            <a:ext cx="17189100" cy="1441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400"/>
              <a:t>Try this...</a:t>
            </a:r>
            <a:endParaRPr sz="6400"/>
          </a:p>
        </p:txBody>
      </p:sp>
      <p:sp>
        <p:nvSpPr>
          <p:cNvPr id="339" name="Google Shape;339;p55"/>
          <p:cNvSpPr txBox="1"/>
          <p:nvPr/>
        </p:nvSpPr>
        <p:spPr>
          <a:xfrm>
            <a:off x="1092200" y="2821900"/>
            <a:ext cx="17475000" cy="73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-81915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Prefix all your variable declarations with: </a:t>
            </a:r>
            <a:r>
              <a:rPr b="1" lang="en-GB" sz="5100">
                <a:solidFill>
                  <a:srgbClr val="4A86E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</a:t>
            </a:r>
            <a:endParaRPr b="1" sz="5100">
              <a:solidFill>
                <a:srgbClr val="4A86E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100">
              <a:solidFill>
                <a:srgbClr val="4A86E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100">
                <a:solidFill>
                  <a:srgbClr val="4A86E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const int </a:t>
            </a:r>
            <a:r>
              <a:rPr b="1" lang="en-GB" sz="5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</a:t>
            </a:r>
            <a:r>
              <a:rPr b="1" lang="en-GB" sz="5100">
                <a:solidFill>
                  <a:srgbClr val="4A86E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5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=</a:t>
            </a:r>
            <a:r>
              <a:rPr b="1" lang="en-GB" sz="5100">
                <a:solidFill>
                  <a:srgbClr val="4A86E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GB" sz="5100">
                <a:solidFill>
                  <a:srgbClr val="B6D7A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r>
              <a:rPr b="1" lang="en-GB" sz="51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;</a:t>
            </a:r>
            <a:endParaRPr b="1" sz="51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100">
              <a:solidFill>
                <a:srgbClr val="4A86E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1915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Be brave and post your thoughts in the community!</a:t>
            </a:r>
            <a:endParaRPr b="1" sz="5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19150" lvl="1" marL="195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○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How do you think this affects our code?</a:t>
            </a:r>
            <a:endParaRPr b="1" sz="5100">
              <a:solidFill>
                <a:srgbClr val="4A86E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6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rPr lang="en-GB"/>
              <a:t>Assigning values to variables</a:t>
            </a:r>
            <a:endParaRPr sz="900"/>
          </a:p>
        </p:txBody>
      </p:sp>
      <p:sp>
        <p:nvSpPr>
          <p:cNvPr id="345" name="Google Shape;345;p56"/>
          <p:cNvSpPr txBox="1"/>
          <p:nvPr>
            <p:ph idx="1" type="body"/>
          </p:nvPr>
        </p:nvSpPr>
        <p:spPr>
          <a:xfrm>
            <a:off x="917375" y="2695900"/>
            <a:ext cx="17672400" cy="74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We cannot assign a value to a variable before the variable has been declared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●"/>
            </a:pPr>
            <a:r>
              <a:rPr lang="en-GB">
                <a:solidFill>
                  <a:schemeClr val="lt1"/>
                </a:solidFill>
              </a:rPr>
              <a:t>The compiler will not be aware that the variable exists if you try assigning to it before it’s declaration</a:t>
            </a:r>
            <a:endParaRPr/>
          </a:p>
          <a:p>
            <a:pPr indent="-596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The compiler will not allow this!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rPr b="1" lang="en-GB" sz="77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Why Learn C++ Programming?</a:t>
            </a:r>
            <a:endParaRPr sz="900"/>
          </a:p>
        </p:txBody>
      </p:sp>
      <p:sp>
        <p:nvSpPr>
          <p:cNvPr id="98" name="Google Shape;98;p21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All roads lead to C++ in game development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You’ll be learning a superpower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It’s both high-level, and low-level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Join a unique tribe of power users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It’s fun and challenging</a:t>
            </a:r>
            <a:endParaRPr sz="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7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rPr lang="en-GB">
                <a:solidFill>
                  <a:srgbClr val="4A86E8"/>
                </a:solidFill>
              </a:rPr>
              <a:t>const</a:t>
            </a:r>
            <a:endParaRPr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700"/>
              <a:buFont typeface="Helvetica Neue"/>
              <a:buNone/>
            </a:pPr>
            <a:r>
              <a:rPr lang="en-GB" sz="3000">
                <a:solidFill>
                  <a:srgbClr val="FFFFFF"/>
                </a:solidFill>
              </a:rPr>
              <a:t>(Short for constant)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t/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351" name="Google Shape;351;p57"/>
          <p:cNvSpPr txBox="1"/>
          <p:nvPr>
            <p:ph idx="1" type="body"/>
          </p:nvPr>
        </p:nvSpPr>
        <p:spPr>
          <a:xfrm>
            <a:off x="917375" y="2997200"/>
            <a:ext cx="17514900" cy="67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With the </a:t>
            </a:r>
            <a:r>
              <a:rPr lang="en-GB">
                <a:solidFill>
                  <a:srgbClr val="4A86E8"/>
                </a:solidFill>
              </a:rPr>
              <a:t>const</a:t>
            </a:r>
            <a:r>
              <a:rPr lang="en-GB"/>
              <a:t> keyword, we signal our intentions to ourselves and to anybody who reads our code:</a:t>
            </a:r>
            <a:endParaRPr/>
          </a:p>
          <a:p>
            <a:pPr indent="-596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“We never want this variable to change it’s value after it’s declaration!”</a:t>
            </a:r>
            <a:endParaRPr/>
          </a:p>
          <a:p>
            <a:pPr indent="-596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Compiler = best friend! It protects our code!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8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rPr lang="en-GB">
                <a:solidFill>
                  <a:srgbClr val="4A86E8"/>
                </a:solidFill>
              </a:rPr>
              <a:t>const </a:t>
            </a:r>
            <a:r>
              <a:rPr lang="en-GB">
                <a:solidFill>
                  <a:srgbClr val="FFFFFF"/>
                </a:solidFill>
              </a:rPr>
              <a:t>&amp; assigning values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700"/>
              <a:buFont typeface="Helvetica Neue"/>
              <a:buNone/>
            </a:pPr>
            <a:r>
              <a:rPr lang="en-GB" sz="3000">
                <a:solidFill>
                  <a:srgbClr val="FFFFFF"/>
                </a:solidFill>
              </a:rPr>
              <a:t>(Short for constant)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t/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357" name="Google Shape;357;p58"/>
          <p:cNvSpPr txBox="1"/>
          <p:nvPr>
            <p:ph idx="1" type="body"/>
          </p:nvPr>
        </p:nvSpPr>
        <p:spPr>
          <a:xfrm>
            <a:off x="917375" y="2997200"/>
            <a:ext cx="17904000" cy="6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Assignment Operator </a:t>
            </a:r>
            <a:r>
              <a:rPr lang="en-GB">
                <a:solidFill>
                  <a:srgbClr val="FF00FF"/>
                </a:solidFill>
              </a:rPr>
              <a:t>=</a:t>
            </a:r>
            <a:endParaRPr>
              <a:solidFill>
                <a:srgbClr val="FF00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●"/>
            </a:pPr>
            <a:r>
              <a:rPr lang="en-GB">
                <a:solidFill>
                  <a:schemeClr val="lt1"/>
                </a:solidFill>
              </a:rPr>
              <a:t>We can assign values to variables like: a </a:t>
            </a:r>
            <a:r>
              <a:rPr lang="en-GB">
                <a:solidFill>
                  <a:srgbClr val="FF00FF"/>
                </a:solidFill>
              </a:rPr>
              <a:t>=</a:t>
            </a:r>
            <a:r>
              <a:rPr lang="en-GB">
                <a:solidFill>
                  <a:schemeClr val="lt1"/>
                </a:solidFill>
              </a:rPr>
              <a:t> 4;</a:t>
            </a:r>
            <a:endParaRPr>
              <a:solidFill>
                <a:schemeClr val="lt1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●"/>
            </a:pPr>
            <a:r>
              <a:rPr lang="en-GB">
                <a:solidFill>
                  <a:schemeClr val="lt1"/>
                </a:solidFill>
              </a:rPr>
              <a:t>Cannot assign before a variable has been declared!</a:t>
            </a:r>
            <a:endParaRPr>
              <a:solidFill>
                <a:schemeClr val="lt1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Char char="●"/>
            </a:pPr>
            <a:r>
              <a:rPr lang="en-GB">
                <a:solidFill>
                  <a:srgbClr val="4A86E8"/>
                </a:solidFill>
              </a:rPr>
              <a:t>const </a:t>
            </a:r>
            <a:r>
              <a:rPr lang="en-GB">
                <a:solidFill>
                  <a:srgbClr val="FFFFFF"/>
                </a:solidFill>
              </a:rPr>
              <a:t>keyword to mark your variables as constant</a:t>
            </a:r>
            <a:endParaRPr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The compiler will protect </a:t>
            </a:r>
            <a:r>
              <a:rPr lang="en-GB">
                <a:solidFill>
                  <a:srgbClr val="4A86E8"/>
                </a:solidFill>
              </a:rPr>
              <a:t>const</a:t>
            </a:r>
            <a:r>
              <a:rPr lang="en-GB">
                <a:solidFill>
                  <a:srgbClr val="FFFFFF"/>
                </a:solidFill>
              </a:rPr>
              <a:t> variables!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9"/>
          <p:cNvSpPr txBox="1"/>
          <p:nvPr/>
        </p:nvSpPr>
        <p:spPr>
          <a:xfrm>
            <a:off x="342175" y="9216250"/>
            <a:ext cx="108588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Statements &amp; Comments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0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Expression Statements</a:t>
            </a:r>
            <a:endParaRPr/>
          </a:p>
        </p:txBody>
      </p:sp>
      <p:sp>
        <p:nvSpPr>
          <p:cNvPr id="368" name="Google Shape;368;p60"/>
          <p:cNvSpPr txBox="1"/>
          <p:nvPr>
            <p:ph idx="1" type="body"/>
          </p:nvPr>
        </p:nvSpPr>
        <p:spPr>
          <a:xfrm>
            <a:off x="917375" y="2739150"/>
            <a:ext cx="9674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std::cout &lt;&lt; </a:t>
            </a:r>
            <a:r>
              <a:rPr lang="en-GB">
                <a:solidFill>
                  <a:srgbClr val="FF7E79"/>
                </a:solidFill>
              </a:rPr>
              <a:t>“Hello, World!”</a:t>
            </a:r>
            <a:r>
              <a:rPr lang="en-GB"/>
              <a:t>;</a:t>
            </a:r>
            <a:endParaRPr/>
          </a:p>
        </p:txBody>
      </p:sp>
      <p:sp>
        <p:nvSpPr>
          <p:cNvPr id="369" name="Google Shape;369;p60"/>
          <p:cNvSpPr txBox="1"/>
          <p:nvPr>
            <p:ph idx="1" type="body"/>
          </p:nvPr>
        </p:nvSpPr>
        <p:spPr>
          <a:xfrm>
            <a:off x="917375" y="4326500"/>
            <a:ext cx="70581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myvariable = </a:t>
            </a:r>
            <a:r>
              <a:rPr lang="en-GB">
                <a:solidFill>
                  <a:srgbClr val="B6D7A8"/>
                </a:solidFill>
              </a:rPr>
              <a:t>5</a:t>
            </a:r>
            <a:r>
              <a:rPr lang="en-GB"/>
              <a:t>;</a:t>
            </a:r>
            <a:endParaRPr/>
          </a:p>
        </p:txBody>
      </p:sp>
      <p:sp>
        <p:nvSpPr>
          <p:cNvPr id="370" name="Google Shape;370;p60"/>
          <p:cNvSpPr txBox="1"/>
          <p:nvPr/>
        </p:nvSpPr>
        <p:spPr>
          <a:xfrm>
            <a:off x="2235125" y="6096000"/>
            <a:ext cx="15036900" cy="838200"/>
          </a:xfrm>
          <a:prstGeom prst="rect">
            <a:avLst/>
          </a:prstGeom>
          <a:noFill/>
          <a:ln cap="flat" cmpd="sng" w="152400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 expression followed by a semicolon is an expression statement!</a:t>
            </a:r>
            <a:endParaRPr b="1"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61"/>
          <p:cNvSpPr txBox="1"/>
          <p:nvPr>
            <p:ph idx="1" type="body"/>
          </p:nvPr>
        </p:nvSpPr>
        <p:spPr>
          <a:xfrm>
            <a:off x="821253" y="821893"/>
            <a:ext cx="17189100" cy="1441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400"/>
              <a:t>Explain these! </a:t>
            </a:r>
            <a:r>
              <a:rPr lang="en-GB" sz="4200">
                <a:solidFill>
                  <a:srgbClr val="FFFFFF"/>
                </a:solidFill>
              </a:rPr>
              <a:t>Post in the community forum!</a:t>
            </a:r>
            <a:endParaRPr sz="4200"/>
          </a:p>
        </p:txBody>
      </p:sp>
      <p:pic>
        <p:nvPicPr>
          <p:cNvPr id="376" name="Google Shape;376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2050" y="2058400"/>
            <a:ext cx="11963076" cy="7313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2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Comments</a:t>
            </a:r>
            <a:endParaRPr/>
          </a:p>
        </p:txBody>
      </p:sp>
      <p:sp>
        <p:nvSpPr>
          <p:cNvPr id="382" name="Google Shape;382;p62"/>
          <p:cNvSpPr txBox="1"/>
          <p:nvPr>
            <p:ph idx="1" type="body"/>
          </p:nvPr>
        </p:nvSpPr>
        <p:spPr>
          <a:xfrm>
            <a:off x="917377" y="2866150"/>
            <a:ext cx="174213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Commenting code can be used to make your code more easily understood by yourself or others!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FF00"/>
                </a:solidFill>
              </a:rPr>
              <a:t>// This is a single line comment!</a:t>
            </a:r>
            <a:endParaRPr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3"/>
          <p:cNvSpPr txBox="1"/>
          <p:nvPr>
            <p:ph idx="1" type="body"/>
          </p:nvPr>
        </p:nvSpPr>
        <p:spPr>
          <a:xfrm>
            <a:off x="1481653" y="1380693"/>
            <a:ext cx="17189100" cy="1441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400"/>
              <a:t>Comment your code!</a:t>
            </a:r>
            <a:endParaRPr sz="6400"/>
          </a:p>
        </p:txBody>
      </p:sp>
      <p:sp>
        <p:nvSpPr>
          <p:cNvPr id="388" name="Google Shape;388;p63"/>
          <p:cNvSpPr txBox="1"/>
          <p:nvPr/>
        </p:nvSpPr>
        <p:spPr>
          <a:xfrm>
            <a:off x="1092200" y="2821900"/>
            <a:ext cx="17475000" cy="73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5050" lIns="195050" spcFirstLastPara="1" rIns="195050" wrap="square" tIns="195050">
            <a:noAutofit/>
          </a:bodyPr>
          <a:lstStyle/>
          <a:p>
            <a:pPr indent="-819150" lvl="0" marL="977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// We use a double forward slash to comment</a:t>
            </a:r>
            <a:endParaRPr b="1" sz="5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19150" lvl="0" marL="977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 a comment to the start of your main function</a:t>
            </a:r>
            <a:endParaRPr b="1" sz="5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19150" lvl="0" marL="977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do the first few lines of your main function do in the vision of your game?</a:t>
            </a:r>
            <a:endParaRPr b="1" sz="5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819150" lvl="0" marL="977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Helvetica Neue"/>
              <a:buChar char="●"/>
            </a:pPr>
            <a:r>
              <a:rPr b="1" lang="en-GB" sz="51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Comment wisely!</a:t>
            </a:r>
            <a:endParaRPr b="1" sz="5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457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1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Statements &amp; Comments</a:t>
            </a:r>
            <a:endParaRPr/>
          </a:p>
        </p:txBody>
      </p:sp>
      <p:sp>
        <p:nvSpPr>
          <p:cNvPr id="394" name="Google Shape;394;p64"/>
          <p:cNvSpPr txBox="1"/>
          <p:nvPr>
            <p:ph idx="1" type="body"/>
          </p:nvPr>
        </p:nvSpPr>
        <p:spPr>
          <a:xfrm>
            <a:off x="917375" y="2514600"/>
            <a:ext cx="17672400" cy="75240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Expression statements:</a:t>
            </a:r>
            <a:endParaRPr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lang="en-GB"/>
              <a:t>Expressions that end with a semicolon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Declaration statements: </a:t>
            </a:r>
            <a:endParaRPr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lang="en-GB">
                <a:solidFill>
                  <a:schemeClr val="lt1"/>
                </a:solidFill>
              </a:rPr>
              <a:t>S</a:t>
            </a:r>
            <a:r>
              <a:rPr lang="en-GB">
                <a:solidFill>
                  <a:schemeClr val="lt1"/>
                </a:solidFill>
              </a:rPr>
              <a:t>tatements where we declare ‘something’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Comment like:</a:t>
            </a:r>
            <a:r>
              <a:rPr lang="en-GB">
                <a:solidFill>
                  <a:srgbClr val="00FF00"/>
                </a:solidFill>
              </a:rPr>
              <a:t> // This is a single line comment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5"/>
          <p:cNvSpPr txBox="1"/>
          <p:nvPr/>
        </p:nvSpPr>
        <p:spPr>
          <a:xfrm>
            <a:off x="342175" y="9216250"/>
            <a:ext cx="142806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Naming &amp; Self Documenting Code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6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Your turn!</a:t>
            </a:r>
            <a:endParaRPr/>
          </a:p>
        </p:txBody>
      </p:sp>
      <p:sp>
        <p:nvSpPr>
          <p:cNvPr id="405" name="Google Shape;405;p66"/>
          <p:cNvSpPr txBox="1"/>
          <p:nvPr/>
        </p:nvSpPr>
        <p:spPr>
          <a:xfrm>
            <a:off x="884075" y="2471000"/>
            <a:ext cx="17753700" cy="76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Print a message about the product</a:t>
            </a:r>
            <a:endParaRPr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○"/>
            </a:pPr>
            <a:r>
              <a:rPr lang="en-GB" sz="6000">
                <a:solidFill>
                  <a:srgbClr val="FF7E7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“The codes multiply to give: ”</a:t>
            </a:r>
            <a:endParaRPr sz="6000">
              <a:solidFill>
                <a:srgbClr val="FF7E7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>
              <a:solidFill>
                <a:srgbClr val="FF7E7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Take a screenshot of your terminal to showcase your TripleX game in the community!</a:t>
            </a:r>
            <a:endParaRPr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101600" lvl="0" marL="241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rPr b="1" i="0" lang="en-GB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What’s Your Story</a:t>
            </a:r>
            <a:endParaRPr sz="900"/>
          </a:p>
        </p:txBody>
      </p:sp>
      <p:sp>
        <p:nvSpPr>
          <p:cNvPr id="104" name="Google Shape;104;p22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●"/>
            </a:pPr>
            <a:r>
              <a:rPr b="0" lang="en-GB" sz="5800"/>
              <a:t>Try and think of a unique story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●"/>
            </a:pPr>
            <a:r>
              <a:rPr b="0" lang="en-GB" sz="5800"/>
              <a:t>If you’re stuck, ask a kid!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●"/>
            </a:pPr>
            <a:r>
              <a:rPr b="0" lang="en-GB" sz="5800"/>
              <a:t>Enjoy sharing</a:t>
            </a:r>
            <a:endParaRPr sz="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7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 Naming</a:t>
            </a:r>
            <a:endParaRPr/>
          </a:p>
        </p:txBody>
      </p:sp>
      <p:sp>
        <p:nvSpPr>
          <p:cNvPr id="411" name="Google Shape;411;p67"/>
          <p:cNvSpPr txBox="1"/>
          <p:nvPr>
            <p:ph idx="1" type="body"/>
          </p:nvPr>
        </p:nvSpPr>
        <p:spPr>
          <a:xfrm>
            <a:off x="917375" y="2866150"/>
            <a:ext cx="176724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Important to give your variables good names!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Must begin with a letter or an underscore</a:t>
            </a:r>
            <a:endParaRPr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lang="en-GB"/>
              <a:t>Cannot start with a number!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You must not use a reserved keyword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68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Keywords</a:t>
            </a:r>
            <a:endParaRPr/>
          </a:p>
        </p:txBody>
      </p:sp>
      <p:sp>
        <p:nvSpPr>
          <p:cNvPr id="417" name="Google Shape;417;p68"/>
          <p:cNvSpPr txBox="1"/>
          <p:nvPr>
            <p:ph idx="1" type="body"/>
          </p:nvPr>
        </p:nvSpPr>
        <p:spPr>
          <a:xfrm>
            <a:off x="917375" y="2866150"/>
            <a:ext cx="17805000" cy="22545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 sz="4800"/>
              <a:t>Reserved keywords are to be used by the C++ language only</a:t>
            </a:r>
            <a:endParaRPr sz="4800"/>
          </a:p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 sz="4800"/>
              <a:t>Over 90 keywords</a:t>
            </a:r>
            <a:endParaRPr sz="4800"/>
          </a:p>
        </p:txBody>
      </p:sp>
      <p:graphicFrame>
        <p:nvGraphicFramePr>
          <p:cNvPr id="418" name="Google Shape;418;p68"/>
          <p:cNvGraphicFramePr/>
          <p:nvPr/>
        </p:nvGraphicFramePr>
        <p:xfrm>
          <a:off x="1018775" y="5669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{6DA54E9E-6483-4F84-A96B-D5F832654562}</a:tableStyleId>
              </a:tblPr>
              <a:tblGrid>
                <a:gridCol w="4392750"/>
                <a:gridCol w="4392750"/>
                <a:gridCol w="4392750"/>
                <a:gridCol w="4392750"/>
              </a:tblGrid>
              <a:tr h="1167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600">
                          <a:solidFill>
                            <a:srgbClr val="FF0000"/>
                          </a:solidFill>
                        </a:rPr>
                        <a:t>auto</a:t>
                      </a:r>
                      <a:endParaRPr b="1" sz="36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600">
                          <a:solidFill>
                            <a:srgbClr val="FF0000"/>
                          </a:solidFill>
                        </a:rPr>
                        <a:t>bool</a:t>
                      </a:r>
                      <a:endParaRPr b="1" sz="36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600">
                          <a:solidFill>
                            <a:srgbClr val="FF0000"/>
                          </a:solidFill>
                        </a:rPr>
                        <a:t>break</a:t>
                      </a:r>
                      <a:endParaRPr b="1" sz="36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600">
                          <a:solidFill>
                            <a:srgbClr val="FF0000"/>
                          </a:solidFill>
                        </a:rPr>
                        <a:t>case</a:t>
                      </a:r>
                      <a:endParaRPr b="1" sz="36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873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600">
                          <a:solidFill>
                            <a:srgbClr val="FF0000"/>
                          </a:solidFill>
                        </a:rPr>
                        <a:t>const</a:t>
                      </a:r>
                      <a:endParaRPr b="1" sz="36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600">
                          <a:solidFill>
                            <a:srgbClr val="FF0000"/>
                          </a:solidFill>
                        </a:rPr>
                        <a:t>int</a:t>
                      </a:r>
                      <a:endParaRPr b="1" sz="36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600">
                          <a:solidFill>
                            <a:srgbClr val="FF0000"/>
                          </a:solidFill>
                        </a:rPr>
                        <a:t>friend</a:t>
                      </a:r>
                      <a:endParaRPr b="1" sz="36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3600">
                          <a:solidFill>
                            <a:srgbClr val="FF0000"/>
                          </a:solidFill>
                        </a:rPr>
                        <a:t>return</a:t>
                      </a:r>
                      <a:endParaRPr b="1" sz="36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19" name="Google Shape;419;p68"/>
          <p:cNvSpPr txBox="1"/>
          <p:nvPr/>
        </p:nvSpPr>
        <p:spPr>
          <a:xfrm>
            <a:off x="6950975" y="4960625"/>
            <a:ext cx="5737800" cy="5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 u="sng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Examples:</a:t>
            </a:r>
            <a:endParaRPr b="1" sz="3000" u="sng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9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Self Documenting Code</a:t>
            </a:r>
            <a:endParaRPr/>
          </a:p>
        </p:txBody>
      </p:sp>
      <p:sp>
        <p:nvSpPr>
          <p:cNvPr id="425" name="Google Shape;425;p69"/>
          <p:cNvSpPr txBox="1"/>
          <p:nvPr>
            <p:ph idx="1" type="body"/>
          </p:nvPr>
        </p:nvSpPr>
        <p:spPr>
          <a:xfrm>
            <a:off x="917375" y="2866150"/>
            <a:ext cx="176724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Makes our code easier to read and understand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If we give a variable a good name, we don’t have to use a comment to explain what it does!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0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Unreal Coding Standard</a:t>
            </a:r>
            <a:endParaRPr/>
          </a:p>
        </p:txBody>
      </p:sp>
      <p:sp>
        <p:nvSpPr>
          <p:cNvPr id="431" name="Google Shape;431;p70"/>
          <p:cNvSpPr txBox="1"/>
          <p:nvPr>
            <p:ph idx="1" type="body"/>
          </p:nvPr>
        </p:nvSpPr>
        <p:spPr>
          <a:xfrm>
            <a:off x="917375" y="2866150"/>
            <a:ext cx="17672400" cy="2620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Unreal Engine 4 uses an UpperCamelCase naming convention</a:t>
            </a:r>
            <a:endParaRPr/>
          </a:p>
        </p:txBody>
      </p:sp>
      <p:sp>
        <p:nvSpPr>
          <p:cNvPr id="432" name="Google Shape;432;p70"/>
          <p:cNvSpPr txBox="1"/>
          <p:nvPr/>
        </p:nvSpPr>
        <p:spPr>
          <a:xfrm>
            <a:off x="4526275" y="5949400"/>
            <a:ext cx="3703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myVariable</a:t>
            </a:r>
            <a:endParaRPr b="1" sz="480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3" name="Google Shape;433;p70"/>
          <p:cNvSpPr txBox="1"/>
          <p:nvPr/>
        </p:nvSpPr>
        <p:spPr>
          <a:xfrm>
            <a:off x="10332725" y="5949400"/>
            <a:ext cx="3703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MyVariable</a:t>
            </a:r>
            <a:endParaRPr b="1" sz="48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4" name="Google Shape;434;p70"/>
          <p:cNvSpPr txBox="1"/>
          <p:nvPr/>
        </p:nvSpPr>
        <p:spPr>
          <a:xfrm>
            <a:off x="8686800" y="8033575"/>
            <a:ext cx="86412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start of each word is capitalized!</a:t>
            </a:r>
            <a:endParaRPr sz="36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35" name="Google Shape;435;p70"/>
          <p:cNvCxnSpPr/>
          <p:nvPr/>
        </p:nvCxnSpPr>
        <p:spPr>
          <a:xfrm rot="10800000">
            <a:off x="11544300" y="6799025"/>
            <a:ext cx="1943100" cy="1440300"/>
          </a:xfrm>
          <a:prstGeom prst="straightConnector1">
            <a:avLst/>
          </a:prstGeom>
          <a:noFill/>
          <a:ln cap="flat" cmpd="sng" w="1143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6" name="Google Shape;436;p70"/>
          <p:cNvSpPr txBox="1"/>
          <p:nvPr/>
        </p:nvSpPr>
        <p:spPr>
          <a:xfrm>
            <a:off x="640025" y="9656625"/>
            <a:ext cx="12344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 u="sng">
                <a:solidFill>
                  <a:srgbClr val="FFFFFF"/>
                </a:solidFill>
                <a:hlinkClick r:id="rId3"/>
              </a:rPr>
              <a:t>https://docs.unrealengine.com/en-us/Programming/Development/CodingStandard</a:t>
            </a:r>
            <a:endParaRPr i="1" sz="24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71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Rename your variables!</a:t>
            </a:r>
            <a:endParaRPr/>
          </a:p>
        </p:txBody>
      </p:sp>
      <p:sp>
        <p:nvSpPr>
          <p:cNvPr id="442" name="Google Shape;442;p71"/>
          <p:cNvSpPr txBox="1"/>
          <p:nvPr/>
        </p:nvSpPr>
        <p:spPr>
          <a:xfrm>
            <a:off x="884075" y="2471000"/>
            <a:ext cx="17753700" cy="76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Rename your a, b &amp; c variables:</a:t>
            </a:r>
            <a:endParaRPr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○"/>
            </a:pPr>
            <a:r>
              <a:rPr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CodeA, CodeB, CodeC</a:t>
            </a:r>
            <a:endParaRPr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Char char="●"/>
            </a:pPr>
            <a:r>
              <a:rPr lang="en-GB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Rename sum and product:</a:t>
            </a:r>
            <a:endParaRPr sz="6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Char char="○"/>
            </a:pPr>
            <a:r>
              <a:rPr lang="en-GB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CodeSum, CodeProduct</a:t>
            </a:r>
            <a:endParaRPr sz="6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Char char="○"/>
            </a:pPr>
            <a:r>
              <a:rPr lang="en-GB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Make sure they are initialized correctly!</a:t>
            </a:r>
            <a:endParaRPr sz="6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Char char="●"/>
            </a:pPr>
            <a:r>
              <a:rPr lang="en-GB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Follow Unreal Engine 4’s naming convention</a:t>
            </a:r>
            <a:endParaRPr sz="6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2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Naming &amp; Self Documenting Code</a:t>
            </a:r>
            <a:endParaRPr/>
          </a:p>
        </p:txBody>
      </p:sp>
      <p:sp>
        <p:nvSpPr>
          <p:cNvPr id="448" name="Google Shape;448;p72"/>
          <p:cNvSpPr txBox="1"/>
          <p:nvPr>
            <p:ph idx="1" type="body"/>
          </p:nvPr>
        </p:nvSpPr>
        <p:spPr>
          <a:xfrm>
            <a:off x="917375" y="2641600"/>
            <a:ext cx="18005700" cy="73971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chemeClr val="lt1"/>
                </a:solidFill>
              </a:rPr>
              <a:t>Self document code with good naming!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Must begin with a letter or an underscore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You must not use a reserved keyword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Unreal’s naming convention UpperCamelCase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Right click and “change all occurances” in VS code to rename and replace variable everywhere in file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3"/>
          <p:cNvSpPr txBox="1"/>
          <p:nvPr/>
        </p:nvSpPr>
        <p:spPr>
          <a:xfrm>
            <a:off x="342175" y="9216250"/>
            <a:ext cx="142806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Getting User Input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74"/>
          <p:cNvSpPr txBox="1"/>
          <p:nvPr>
            <p:ph idx="1" type="body"/>
          </p:nvPr>
        </p:nvSpPr>
        <p:spPr>
          <a:xfrm>
            <a:off x="4419600" y="1328725"/>
            <a:ext cx="10972800" cy="13230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std::cout &lt;&lt; </a:t>
            </a:r>
            <a:r>
              <a:rPr lang="en-GB">
                <a:solidFill>
                  <a:srgbClr val="FF7E79"/>
                </a:solidFill>
              </a:rPr>
              <a:t>“Hello, World!”</a:t>
            </a:r>
            <a:r>
              <a:rPr lang="en-GB"/>
              <a:t>;</a:t>
            </a:r>
            <a:endParaRPr/>
          </a:p>
        </p:txBody>
      </p:sp>
      <p:cxnSp>
        <p:nvCxnSpPr>
          <p:cNvPr id="459" name="Google Shape;459;p74"/>
          <p:cNvCxnSpPr/>
          <p:nvPr/>
        </p:nvCxnSpPr>
        <p:spPr>
          <a:xfrm flipH="1" rot="10800000">
            <a:off x="5120650" y="2560250"/>
            <a:ext cx="1051500" cy="2377500"/>
          </a:xfrm>
          <a:prstGeom prst="straightConnector1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0" name="Google Shape;460;p74"/>
          <p:cNvSpPr txBox="1"/>
          <p:nvPr/>
        </p:nvSpPr>
        <p:spPr>
          <a:xfrm>
            <a:off x="3131800" y="5212100"/>
            <a:ext cx="34977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00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Character Output</a:t>
            </a:r>
            <a:endParaRPr b="1" sz="3000">
              <a:solidFill>
                <a:srgbClr val="00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61" name="Google Shape;461;p74"/>
          <p:cNvCxnSpPr/>
          <p:nvPr/>
        </p:nvCxnSpPr>
        <p:spPr>
          <a:xfrm rot="10800000">
            <a:off x="8046775" y="2377275"/>
            <a:ext cx="1051500" cy="2331900"/>
          </a:xfrm>
          <a:prstGeom prst="straightConnector1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2" name="Google Shape;462;p74"/>
          <p:cNvSpPr txBox="1"/>
          <p:nvPr/>
        </p:nvSpPr>
        <p:spPr>
          <a:xfrm>
            <a:off x="7635200" y="4823475"/>
            <a:ext cx="37035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00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Insertion Operator</a:t>
            </a:r>
            <a:endParaRPr b="1" sz="3000">
              <a:solidFill>
                <a:srgbClr val="00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75"/>
          <p:cNvSpPr txBox="1"/>
          <p:nvPr>
            <p:ph idx="1" type="body"/>
          </p:nvPr>
        </p:nvSpPr>
        <p:spPr>
          <a:xfrm>
            <a:off x="4007050" y="1351550"/>
            <a:ext cx="9785100" cy="13230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std::cin &gt;&gt; PlayerGuess;</a:t>
            </a:r>
            <a:endParaRPr/>
          </a:p>
        </p:txBody>
      </p:sp>
      <p:cxnSp>
        <p:nvCxnSpPr>
          <p:cNvPr id="468" name="Google Shape;468;p75"/>
          <p:cNvCxnSpPr/>
          <p:nvPr/>
        </p:nvCxnSpPr>
        <p:spPr>
          <a:xfrm flipH="1" rot="10800000">
            <a:off x="3880050" y="2480425"/>
            <a:ext cx="1828800" cy="1600200"/>
          </a:xfrm>
          <a:prstGeom prst="straightConnector1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9" name="Google Shape;469;p75"/>
          <p:cNvSpPr txBox="1"/>
          <p:nvPr/>
        </p:nvSpPr>
        <p:spPr>
          <a:xfrm>
            <a:off x="1216800" y="4080625"/>
            <a:ext cx="34977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00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Character Input</a:t>
            </a:r>
            <a:endParaRPr b="1" sz="3000">
              <a:solidFill>
                <a:srgbClr val="00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70" name="Google Shape;470;p75"/>
          <p:cNvCxnSpPr/>
          <p:nvPr/>
        </p:nvCxnSpPr>
        <p:spPr>
          <a:xfrm flipH="1" rot="10800000">
            <a:off x="6977550" y="2709000"/>
            <a:ext cx="228600" cy="2537400"/>
          </a:xfrm>
          <a:prstGeom prst="straightConnector1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1" name="Google Shape;471;p75"/>
          <p:cNvSpPr txBox="1"/>
          <p:nvPr/>
        </p:nvSpPr>
        <p:spPr>
          <a:xfrm>
            <a:off x="4714500" y="5452250"/>
            <a:ext cx="42978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00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Extraction Operator</a:t>
            </a:r>
            <a:endParaRPr b="1" sz="3000">
              <a:solidFill>
                <a:srgbClr val="00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472" name="Google Shape;472;p75"/>
          <p:cNvCxnSpPr/>
          <p:nvPr/>
        </p:nvCxnSpPr>
        <p:spPr>
          <a:xfrm rot="10800000">
            <a:off x="11315575" y="2674550"/>
            <a:ext cx="1897500" cy="2606100"/>
          </a:xfrm>
          <a:prstGeom prst="straightConnector1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3" name="Google Shape;473;p75"/>
          <p:cNvSpPr txBox="1"/>
          <p:nvPr/>
        </p:nvSpPr>
        <p:spPr>
          <a:xfrm>
            <a:off x="11352200" y="5280650"/>
            <a:ext cx="42978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rgbClr val="00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Extract from input stream and assign to variable: PlayerGuess</a:t>
            </a:r>
            <a:endParaRPr b="1" sz="3000">
              <a:solidFill>
                <a:srgbClr val="00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76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Store the players guess</a:t>
            </a:r>
            <a:r>
              <a:rPr lang="en-GB"/>
              <a:t>!</a:t>
            </a:r>
            <a:endParaRPr/>
          </a:p>
        </p:txBody>
      </p:sp>
      <p:sp>
        <p:nvSpPr>
          <p:cNvPr id="479" name="Google Shape;479;p76"/>
          <p:cNvSpPr txBox="1"/>
          <p:nvPr/>
        </p:nvSpPr>
        <p:spPr>
          <a:xfrm>
            <a:off x="884075" y="2471000"/>
            <a:ext cx="17753700" cy="76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Make use of std::cin</a:t>
            </a:r>
            <a:endParaRPr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Store the PlayersGuess</a:t>
            </a:r>
            <a:endParaRPr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Char char="●"/>
            </a:pPr>
            <a:r>
              <a:rPr lang="en-GB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Print a message and the value of PlayerGuess</a:t>
            </a:r>
            <a:endParaRPr sz="6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Char char="○"/>
            </a:pPr>
            <a:r>
              <a:rPr lang="en-GB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Example: </a:t>
            </a:r>
            <a:r>
              <a:rPr lang="en-GB" sz="6000">
                <a:solidFill>
                  <a:srgbClr val="FF7E7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“You entered: 512”</a:t>
            </a:r>
            <a:endParaRPr sz="6000">
              <a:solidFill>
                <a:srgbClr val="FF7E7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rPr b="1" lang="en-GB" sz="77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structure of c++ by example</a:t>
            </a:r>
            <a:endParaRPr sz="900"/>
          </a:p>
        </p:txBody>
      </p:sp>
      <p:sp>
        <p:nvSpPr>
          <p:cNvPr id="110" name="Google Shape;110;p23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00FA92"/>
                </a:solidFill>
                <a:latin typeface="Courier"/>
                <a:ea typeface="Courier"/>
                <a:cs typeface="Courier"/>
                <a:sym typeface="Courier"/>
              </a:rPr>
              <a:t>#include</a:t>
            </a:r>
            <a:r>
              <a:rPr b="0" lang="en-GB" sz="5800"/>
              <a:t> statements at top, before used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00FA92"/>
                </a:solidFill>
                <a:latin typeface="Courier"/>
                <a:ea typeface="Courier"/>
                <a:cs typeface="Courier"/>
                <a:sym typeface="Courier"/>
              </a:rPr>
              <a:t>PlayGameAtDifficulty()</a:t>
            </a:r>
            <a:r>
              <a:rPr b="0" lang="en-GB" sz="5800"/>
              <a:t> before used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Everything inside a function indented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00FA92"/>
                </a:solidFill>
                <a:latin typeface="Courier"/>
                <a:ea typeface="Courier"/>
                <a:cs typeface="Courier"/>
                <a:sym typeface="Courier"/>
              </a:rPr>
              <a:t>while</a:t>
            </a:r>
            <a:r>
              <a:rPr b="0" lang="en-GB"/>
              <a:t> </a:t>
            </a:r>
            <a:r>
              <a:rPr b="0" lang="en-GB" sz="5800"/>
              <a:t>and </a:t>
            </a:r>
            <a:r>
              <a:rPr lang="en-GB">
                <a:solidFill>
                  <a:srgbClr val="00FA92"/>
                </a:solidFill>
                <a:latin typeface="Courier"/>
                <a:ea typeface="Courier"/>
                <a:cs typeface="Courier"/>
                <a:sym typeface="Courier"/>
              </a:rPr>
              <a:t>if</a:t>
            </a:r>
            <a:r>
              <a:rPr b="0" lang="en-GB"/>
              <a:t> </a:t>
            </a:r>
            <a:r>
              <a:rPr b="0" lang="en-GB" sz="5800"/>
              <a:t>statements extra indented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b="0" lang="en-GB" sz="5800"/>
              <a:t>Colours differentiate types of text.</a:t>
            </a:r>
            <a:endParaRPr sz="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7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TripleX as a Player</a:t>
            </a:r>
            <a:endParaRPr/>
          </a:p>
        </p:txBody>
      </p:sp>
      <p:sp>
        <p:nvSpPr>
          <p:cNvPr id="485" name="Google Shape;485;p77"/>
          <p:cNvSpPr txBox="1"/>
          <p:nvPr>
            <p:ph idx="1" type="body"/>
          </p:nvPr>
        </p:nvSpPr>
        <p:spPr>
          <a:xfrm>
            <a:off x="917377" y="2866150"/>
            <a:ext cx="176724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As a player you have to guess a 3 number code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234 will be treated as “two hundred and thirty four”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What if the code was multi digit?</a:t>
            </a:r>
            <a:endParaRPr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lang="en-GB"/>
              <a:t>Example: 8 12 24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0" name="Google Shape;490;p78"/>
          <p:cNvGraphicFramePr/>
          <p:nvPr/>
        </p:nvGraphicFramePr>
        <p:xfrm>
          <a:off x="4203700" y="3086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{6DA54E9E-6483-4F84-A96B-D5F832654562}</a:tableStyleId>
              </a:tblPr>
              <a:tblGrid>
                <a:gridCol w="3263900"/>
              </a:tblGrid>
              <a:tr h="123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4800">
                          <a:solidFill>
                            <a:srgbClr val="00FFFF"/>
                          </a:solidFill>
                        </a:rPr>
                        <a:t>CodeA</a:t>
                      </a:r>
                      <a:endParaRPr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3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4800">
                          <a:solidFill>
                            <a:srgbClr val="00FFFF"/>
                          </a:solidFill>
                        </a:rPr>
                        <a:t>CodeB</a:t>
                      </a:r>
                      <a:endParaRPr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3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4800">
                          <a:solidFill>
                            <a:srgbClr val="00FFFF"/>
                          </a:solidFill>
                        </a:rPr>
                        <a:t>CodeC</a:t>
                      </a:r>
                      <a:endParaRPr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91" name="Google Shape;491;p78"/>
          <p:cNvSpPr txBox="1"/>
          <p:nvPr/>
        </p:nvSpPr>
        <p:spPr>
          <a:xfrm>
            <a:off x="3987800" y="1955800"/>
            <a:ext cx="37338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u="sng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Answers</a:t>
            </a:r>
            <a:endParaRPr sz="4800" u="sng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492" name="Google Shape;492;p78"/>
          <p:cNvGraphicFramePr/>
          <p:nvPr/>
        </p:nvGraphicFramePr>
        <p:xfrm>
          <a:off x="10833100" y="3086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{6DA54E9E-6483-4F84-A96B-D5F832654562}</a:tableStyleId>
              </a:tblPr>
              <a:tblGrid>
                <a:gridCol w="3263900"/>
              </a:tblGrid>
              <a:tr h="123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4800">
                          <a:solidFill>
                            <a:srgbClr val="00FFFF"/>
                          </a:solidFill>
                        </a:rPr>
                        <a:t>Guess</a:t>
                      </a:r>
                      <a:r>
                        <a:rPr lang="en-GB" sz="4800">
                          <a:solidFill>
                            <a:srgbClr val="00FFFF"/>
                          </a:solidFill>
                        </a:rPr>
                        <a:t>A</a:t>
                      </a:r>
                      <a:endParaRPr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3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4800">
                          <a:solidFill>
                            <a:srgbClr val="00FFFF"/>
                          </a:solidFill>
                        </a:rPr>
                        <a:t>Guess</a:t>
                      </a:r>
                      <a:r>
                        <a:rPr lang="en-GB" sz="4800">
                          <a:solidFill>
                            <a:srgbClr val="00FFFF"/>
                          </a:solidFill>
                        </a:rPr>
                        <a:t>B</a:t>
                      </a:r>
                      <a:endParaRPr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36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4800">
                          <a:solidFill>
                            <a:srgbClr val="00FFFF"/>
                          </a:solidFill>
                        </a:rPr>
                        <a:t>Guess</a:t>
                      </a:r>
                      <a:r>
                        <a:rPr lang="en-GB" sz="4800">
                          <a:solidFill>
                            <a:srgbClr val="00FFFF"/>
                          </a:solidFill>
                        </a:rPr>
                        <a:t>C</a:t>
                      </a:r>
                      <a:endParaRPr sz="48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93" name="Google Shape;493;p78"/>
          <p:cNvSpPr txBox="1"/>
          <p:nvPr/>
        </p:nvSpPr>
        <p:spPr>
          <a:xfrm>
            <a:off x="10617200" y="1955800"/>
            <a:ext cx="37338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u="sng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Guesses</a:t>
            </a:r>
            <a:endParaRPr sz="4800" u="sng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79"/>
          <p:cNvSpPr txBox="1"/>
          <p:nvPr>
            <p:ph idx="1" type="body"/>
          </p:nvPr>
        </p:nvSpPr>
        <p:spPr>
          <a:xfrm>
            <a:off x="8801850" y="1265950"/>
            <a:ext cx="1903500" cy="1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</a:rPr>
              <a:t>2 3 4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499" name="Google Shape;499;p79"/>
          <p:cNvSpPr txBox="1"/>
          <p:nvPr/>
        </p:nvSpPr>
        <p:spPr>
          <a:xfrm>
            <a:off x="2565400" y="3175000"/>
            <a:ext cx="4445100" cy="11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std::cin &gt;&gt; GuessA;</a:t>
            </a:r>
            <a:endParaRPr b="1" sz="3600">
              <a:solidFill>
                <a:srgbClr val="FF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0" name="Google Shape;500;p79"/>
          <p:cNvSpPr txBox="1"/>
          <p:nvPr/>
        </p:nvSpPr>
        <p:spPr>
          <a:xfrm>
            <a:off x="7531050" y="3175000"/>
            <a:ext cx="4445100" cy="11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std::cin &gt;&gt; GuessB;</a:t>
            </a:r>
            <a:endParaRPr b="1" sz="3600">
              <a:solidFill>
                <a:srgbClr val="00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1" name="Google Shape;501;p79"/>
          <p:cNvSpPr txBox="1"/>
          <p:nvPr/>
        </p:nvSpPr>
        <p:spPr>
          <a:xfrm>
            <a:off x="12496700" y="3175000"/>
            <a:ext cx="4800600" cy="11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std::cin &gt;&gt; GuessC;</a:t>
            </a:r>
            <a:endParaRPr b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2" name="Google Shape;502;p79"/>
          <p:cNvSpPr txBox="1"/>
          <p:nvPr/>
        </p:nvSpPr>
        <p:spPr>
          <a:xfrm>
            <a:off x="1028700" y="5486400"/>
            <a:ext cx="17449800" cy="17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Your program will only ask for more input when cin is called</a:t>
            </a:r>
            <a:endParaRPr b="1" sz="3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IF the input stream is empty!</a:t>
            </a:r>
            <a:endParaRPr b="1" sz="38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80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What’s relevant?</a:t>
            </a:r>
            <a:endParaRPr/>
          </a:p>
        </p:txBody>
      </p:sp>
      <p:sp>
        <p:nvSpPr>
          <p:cNvPr id="508" name="Google Shape;508;p80"/>
          <p:cNvSpPr txBox="1"/>
          <p:nvPr>
            <p:ph idx="1" type="body"/>
          </p:nvPr>
        </p:nvSpPr>
        <p:spPr>
          <a:xfrm>
            <a:off x="917377" y="2866150"/>
            <a:ext cx="176724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We want the players to enter numbers only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They can en</a:t>
            </a:r>
            <a:r>
              <a:rPr lang="en-GB"/>
              <a:t>ter numbers on seperate lines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Or the same line separated by spaces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We need to add a fix later! Incase anything other than a number gets entered &amp; for replayability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81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Declare Guess Sum &amp; Products</a:t>
            </a:r>
            <a:endParaRPr/>
          </a:p>
        </p:txBody>
      </p:sp>
      <p:sp>
        <p:nvSpPr>
          <p:cNvPr id="514" name="Google Shape;514;p81"/>
          <p:cNvSpPr txBox="1"/>
          <p:nvPr/>
        </p:nvSpPr>
        <p:spPr>
          <a:xfrm>
            <a:off x="884075" y="2471000"/>
            <a:ext cx="17753700" cy="76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Declare GuessSum</a:t>
            </a:r>
            <a:endParaRPr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○"/>
            </a:pPr>
            <a:r>
              <a:rPr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Initialize it by adding GuessA, GuessB &amp; GuessC</a:t>
            </a:r>
            <a:endParaRPr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Declare GuessProduct</a:t>
            </a:r>
            <a:endParaRPr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○"/>
            </a:pPr>
            <a:r>
              <a:rPr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Initialize it by multiplying GuessA, GuessB &amp; Guess C</a:t>
            </a:r>
            <a:endParaRPr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82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Getting User Input</a:t>
            </a:r>
            <a:endParaRPr/>
          </a:p>
        </p:txBody>
      </p:sp>
      <p:sp>
        <p:nvSpPr>
          <p:cNvPr id="520" name="Google Shape;520;p82"/>
          <p:cNvSpPr txBox="1"/>
          <p:nvPr>
            <p:ph idx="1" type="body"/>
          </p:nvPr>
        </p:nvSpPr>
        <p:spPr>
          <a:xfrm>
            <a:off x="917375" y="2601600"/>
            <a:ext cx="17672400" cy="78231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cout = Character Output</a:t>
            </a:r>
            <a:endParaRPr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i="1" lang="en-GB">
                <a:solidFill>
                  <a:schemeClr val="lt1"/>
                </a:solidFill>
              </a:rPr>
              <a:t>Insertion Operator = </a:t>
            </a:r>
            <a:r>
              <a:rPr b="1" lang="en-GB">
                <a:solidFill>
                  <a:schemeClr val="lt1"/>
                </a:solidFill>
              </a:rPr>
              <a:t>&lt;&lt;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cin = Character Input</a:t>
            </a:r>
            <a:endParaRPr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i="1" lang="en-GB">
                <a:solidFill>
                  <a:schemeClr val="lt1"/>
                </a:solidFill>
              </a:rPr>
              <a:t>Extraction Operator = </a:t>
            </a:r>
            <a:r>
              <a:rPr b="1" lang="en-GB">
                <a:solidFill>
                  <a:schemeClr val="lt1"/>
                </a:solidFill>
              </a:rPr>
              <a:t>&gt;&gt;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Characters like ‘x’ get converted to 0 with integers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Chars like ‘x’ will halt </a:t>
            </a:r>
            <a:r>
              <a:rPr lang="en-GB" u="sng"/>
              <a:t>cin</a:t>
            </a:r>
            <a:r>
              <a:rPr lang="en-GB"/>
              <a:t> from working until reset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83"/>
          <p:cNvSpPr txBox="1"/>
          <p:nvPr/>
        </p:nvSpPr>
        <p:spPr>
          <a:xfrm>
            <a:off x="342175" y="9216250"/>
            <a:ext cx="142806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Using if and else in C++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4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statements</a:t>
            </a:r>
            <a:endParaRPr/>
          </a:p>
        </p:txBody>
      </p:sp>
      <p:sp>
        <p:nvSpPr>
          <p:cNvPr id="531" name="Google Shape;531;p84"/>
          <p:cNvSpPr txBox="1"/>
          <p:nvPr>
            <p:ph idx="1" type="body"/>
          </p:nvPr>
        </p:nvSpPr>
        <p:spPr>
          <a:xfrm>
            <a:off x="7514850" y="3071875"/>
            <a:ext cx="4477500" cy="38775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DA5BFF"/>
                </a:solidFill>
              </a:rPr>
              <a:t>if</a:t>
            </a:r>
            <a:r>
              <a:rPr lang="en-GB"/>
              <a:t> (condition)</a:t>
            </a:r>
            <a:br>
              <a:rPr lang="en-GB"/>
            </a:br>
            <a:r>
              <a:rPr lang="en-GB"/>
              <a:t>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85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statements</a:t>
            </a:r>
            <a:endParaRPr/>
          </a:p>
        </p:txBody>
      </p:sp>
      <p:sp>
        <p:nvSpPr>
          <p:cNvPr id="537" name="Google Shape;537;p85"/>
          <p:cNvSpPr txBox="1"/>
          <p:nvPr>
            <p:ph idx="1" type="body"/>
          </p:nvPr>
        </p:nvSpPr>
        <p:spPr>
          <a:xfrm>
            <a:off x="7514850" y="3071875"/>
            <a:ext cx="9173100" cy="38775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DA5BFF"/>
                </a:solidFill>
              </a:rPr>
              <a:t>if</a:t>
            </a:r>
            <a:r>
              <a:rPr lang="en-GB"/>
              <a:t> (condition)</a:t>
            </a:r>
            <a:br>
              <a:rPr lang="en-GB"/>
            </a:br>
            <a:r>
              <a:rPr lang="en-GB"/>
              <a:t>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std::cout &lt;&lt; </a:t>
            </a:r>
            <a:r>
              <a:rPr lang="en-GB">
                <a:solidFill>
                  <a:srgbClr val="FF7E79"/>
                </a:solidFill>
              </a:rPr>
              <a:t>“you win!”</a:t>
            </a:r>
            <a:r>
              <a:rPr lang="en-GB"/>
              <a:t>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86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statements</a:t>
            </a:r>
            <a:endParaRPr/>
          </a:p>
        </p:txBody>
      </p:sp>
      <p:sp>
        <p:nvSpPr>
          <p:cNvPr id="543" name="Google Shape;543;p86"/>
          <p:cNvSpPr txBox="1"/>
          <p:nvPr>
            <p:ph idx="1" type="body"/>
          </p:nvPr>
        </p:nvSpPr>
        <p:spPr>
          <a:xfrm>
            <a:off x="7514850" y="3071875"/>
            <a:ext cx="9173100" cy="38775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DA5BFF"/>
                </a:solidFill>
              </a:rPr>
              <a:t>if</a:t>
            </a:r>
            <a:r>
              <a:rPr lang="en-GB"/>
              <a:t> (</a:t>
            </a:r>
            <a:r>
              <a:rPr lang="en-GB">
                <a:solidFill>
                  <a:srgbClr val="6D9EEB"/>
                </a:solidFill>
              </a:rPr>
              <a:t>true</a:t>
            </a:r>
            <a:r>
              <a:rPr lang="en-GB"/>
              <a:t>)</a:t>
            </a:r>
            <a:br>
              <a:rPr lang="en-GB"/>
            </a:br>
            <a:r>
              <a:rPr lang="en-GB"/>
              <a:t>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std::cout &lt;&lt; </a:t>
            </a:r>
            <a:r>
              <a:rPr lang="en-GB">
                <a:solidFill>
                  <a:srgbClr val="FF7E79"/>
                </a:solidFill>
              </a:rPr>
              <a:t>“you win!”</a:t>
            </a:r>
            <a:r>
              <a:rPr lang="en-GB"/>
              <a:t>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4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101600" lvl="0" marL="2413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700"/>
              <a:buFont typeface="Helvetica Neue"/>
              <a:buNone/>
            </a:pPr>
            <a:r>
              <a:rPr b="1" i="0" lang="en-GB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Explain Our </a:t>
            </a:r>
            <a:r>
              <a:rPr lang="en-GB" sz="5800">
                <a:solidFill>
                  <a:srgbClr val="00FA92"/>
                </a:solidFill>
                <a:latin typeface="Courier"/>
                <a:ea typeface="Courier"/>
                <a:cs typeface="Courier"/>
                <a:sym typeface="Courier"/>
              </a:rPr>
              <a:t>main()</a:t>
            </a:r>
            <a:r>
              <a:rPr b="1" i="0" lang="en-GB" sz="77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Function</a:t>
            </a:r>
            <a:endParaRPr sz="900"/>
          </a:p>
        </p:txBody>
      </p:sp>
      <p:sp>
        <p:nvSpPr>
          <p:cNvPr id="116" name="Google Shape;116;p24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  <a:noFill/>
          <a:ln>
            <a:noFill/>
          </a:ln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●"/>
            </a:pPr>
            <a:r>
              <a:rPr b="0" lang="en-GB" sz="5800"/>
              <a:t>Explain our main() function best you can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●"/>
            </a:pPr>
            <a:r>
              <a:rPr b="0" lang="en-GB" sz="5800"/>
              <a:t>Don’t worry how much / little you know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●"/>
            </a:pPr>
            <a:r>
              <a:rPr b="0" lang="en-GB" sz="5800"/>
              <a:t>The purpose is twofold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●"/>
            </a:pPr>
            <a:r>
              <a:rPr b="0" lang="en-GB" sz="5800"/>
              <a:t>Firstly: to be brave, it counts for a lot</a:t>
            </a:r>
            <a:endParaRPr sz="900"/>
          </a:p>
          <a:p>
            <a:pPr indent="-660400" lvl="0" marL="6731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Font typeface="Helvetica Neue"/>
              <a:buChar char="●"/>
            </a:pPr>
            <a:r>
              <a:rPr b="0" lang="en-GB" sz="5800"/>
              <a:t>Secondly: to record your starting point</a:t>
            </a:r>
            <a:endParaRPr sz="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87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statements</a:t>
            </a:r>
            <a:endParaRPr/>
          </a:p>
        </p:txBody>
      </p:sp>
      <p:sp>
        <p:nvSpPr>
          <p:cNvPr id="549" name="Google Shape;549;p87"/>
          <p:cNvSpPr txBox="1"/>
          <p:nvPr>
            <p:ph idx="1" type="body"/>
          </p:nvPr>
        </p:nvSpPr>
        <p:spPr>
          <a:xfrm>
            <a:off x="7514850" y="3071875"/>
            <a:ext cx="9173100" cy="38775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DA5BFF"/>
                </a:solidFill>
              </a:rPr>
              <a:t>if</a:t>
            </a:r>
            <a:r>
              <a:rPr lang="en-GB"/>
              <a:t> (</a:t>
            </a:r>
            <a:r>
              <a:rPr lang="en-GB">
                <a:solidFill>
                  <a:srgbClr val="6D9EEB"/>
                </a:solidFill>
              </a:rPr>
              <a:t>false</a:t>
            </a:r>
            <a:r>
              <a:rPr lang="en-GB"/>
              <a:t>)</a:t>
            </a:r>
            <a:br>
              <a:rPr lang="en-GB"/>
            </a:br>
            <a:r>
              <a:rPr lang="en-GB"/>
              <a:t>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std::cout &lt;&lt; </a:t>
            </a:r>
            <a:r>
              <a:rPr lang="en-GB">
                <a:solidFill>
                  <a:srgbClr val="FF7E79"/>
                </a:solidFill>
              </a:rPr>
              <a:t>“you win!”</a:t>
            </a:r>
            <a:r>
              <a:rPr lang="en-GB"/>
              <a:t>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88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Implement your if statement</a:t>
            </a:r>
            <a:endParaRPr/>
          </a:p>
        </p:txBody>
      </p:sp>
      <p:sp>
        <p:nvSpPr>
          <p:cNvPr id="555" name="Google Shape;555;p88"/>
          <p:cNvSpPr txBox="1"/>
          <p:nvPr/>
        </p:nvSpPr>
        <p:spPr>
          <a:xfrm>
            <a:off x="982975" y="2560325"/>
            <a:ext cx="17753700" cy="74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Implement an if statement</a:t>
            </a:r>
            <a:endParaRPr b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Enter </a:t>
            </a:r>
            <a:r>
              <a:rPr b="1" lang="en-GB" sz="6000">
                <a:solidFill>
                  <a:srgbClr val="4A86E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true</a:t>
            </a: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as the condition</a:t>
            </a:r>
            <a:endParaRPr b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Add a code block that prints a win message</a:t>
            </a:r>
            <a:endParaRPr b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Play TripleX and see what happens if you win</a:t>
            </a:r>
            <a:endParaRPr b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Play again and see what happens if you lose</a:t>
            </a:r>
            <a:endParaRPr b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89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statements</a:t>
            </a:r>
            <a:endParaRPr/>
          </a:p>
        </p:txBody>
      </p:sp>
      <p:sp>
        <p:nvSpPr>
          <p:cNvPr id="561" name="Google Shape;561;p89"/>
          <p:cNvSpPr txBox="1"/>
          <p:nvPr>
            <p:ph idx="1" type="body"/>
          </p:nvPr>
        </p:nvSpPr>
        <p:spPr>
          <a:xfrm>
            <a:off x="2037500" y="3026150"/>
            <a:ext cx="9698700" cy="38775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DA5BFF"/>
                </a:solidFill>
              </a:rPr>
              <a:t>if</a:t>
            </a:r>
            <a:r>
              <a:rPr lang="en-GB"/>
              <a:t> (condition)</a:t>
            </a:r>
            <a:br>
              <a:rPr lang="en-GB"/>
            </a:br>
            <a:r>
              <a:rPr lang="en-GB"/>
              <a:t>{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</a:t>
            </a:r>
            <a:r>
              <a:rPr lang="en-GB">
                <a:solidFill>
                  <a:schemeClr val="lt1"/>
                </a:solidFill>
              </a:rPr>
              <a:t>std::cout &lt;&lt; </a:t>
            </a:r>
            <a:r>
              <a:rPr lang="en-GB">
                <a:solidFill>
                  <a:srgbClr val="FF7E79"/>
                </a:solidFill>
              </a:rPr>
              <a:t>“you win!”</a:t>
            </a:r>
            <a:r>
              <a:rPr lang="en-GB">
                <a:solidFill>
                  <a:schemeClr val="lt1"/>
                </a:solidFill>
              </a:rPr>
              <a:t>;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90"/>
          <p:cNvSpPr txBox="1"/>
          <p:nvPr>
            <p:ph idx="1" type="body"/>
          </p:nvPr>
        </p:nvSpPr>
        <p:spPr>
          <a:xfrm>
            <a:off x="1443125" y="1357450"/>
            <a:ext cx="16821900" cy="90438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500">
                <a:solidFill>
                  <a:srgbClr val="DA5BFF"/>
                </a:solidFill>
              </a:rPr>
              <a:t>if </a:t>
            </a:r>
            <a:r>
              <a:rPr lang="en-GB" sz="4500">
                <a:solidFill>
                  <a:srgbClr val="FFFFFF"/>
                </a:solidFill>
              </a:rPr>
              <a:t>(GuessSum == CodeSum &amp;&amp; GuessProduct == CodeProduct)</a:t>
            </a:r>
            <a:r>
              <a:rPr lang="en-GB" sz="4500">
                <a:solidFill>
                  <a:schemeClr val="lt1"/>
                </a:solidFill>
              </a:rPr>
              <a:t> </a:t>
            </a:r>
            <a:endParaRPr sz="4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500">
                <a:solidFill>
                  <a:schemeClr val="lt1"/>
                </a:solidFill>
              </a:rPr>
              <a:t>{</a:t>
            </a:r>
            <a:endParaRPr sz="4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500">
                <a:solidFill>
                  <a:schemeClr val="lt1"/>
                </a:solidFill>
              </a:rPr>
              <a:t>	std::cout &lt;&lt; </a:t>
            </a:r>
            <a:r>
              <a:rPr lang="en-GB" sz="4500">
                <a:solidFill>
                  <a:srgbClr val="FF7E79"/>
                </a:solidFill>
              </a:rPr>
              <a:t>“You win!”</a:t>
            </a:r>
            <a:r>
              <a:rPr lang="en-GB" sz="4500">
                <a:solidFill>
                  <a:schemeClr val="lt1"/>
                </a:solidFill>
              </a:rPr>
              <a:t>;</a:t>
            </a:r>
            <a:endParaRPr sz="4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500">
                <a:solidFill>
                  <a:schemeClr val="lt1"/>
                </a:solidFill>
              </a:rPr>
              <a:t>}</a:t>
            </a:r>
            <a:endParaRPr sz="4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/>
          </a:p>
        </p:txBody>
      </p:sp>
      <p:sp>
        <p:nvSpPr>
          <p:cNvPr id="567" name="Google Shape;567;p90"/>
          <p:cNvSpPr txBox="1"/>
          <p:nvPr>
            <p:ph idx="1" type="body"/>
          </p:nvPr>
        </p:nvSpPr>
        <p:spPr>
          <a:xfrm>
            <a:off x="1342650" y="4443600"/>
            <a:ext cx="16821900" cy="4037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>
                <a:solidFill>
                  <a:srgbClr val="DA5BFF"/>
                </a:solidFill>
              </a:rPr>
              <a:t>else</a:t>
            </a:r>
            <a:endParaRPr sz="4500"/>
          </a:p>
        </p:txBody>
      </p:sp>
      <p:sp>
        <p:nvSpPr>
          <p:cNvPr id="568" name="Google Shape;568;p90"/>
          <p:cNvSpPr txBox="1"/>
          <p:nvPr>
            <p:ph idx="1" type="body"/>
          </p:nvPr>
        </p:nvSpPr>
        <p:spPr>
          <a:xfrm>
            <a:off x="1342650" y="5037950"/>
            <a:ext cx="16821900" cy="4037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/>
              <a:t>{</a:t>
            </a:r>
            <a:endParaRPr sz="4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/>
              <a:t>	</a:t>
            </a:r>
            <a:r>
              <a:rPr lang="en-GB" sz="4500">
                <a:solidFill>
                  <a:schemeClr val="lt1"/>
                </a:solidFill>
              </a:rPr>
              <a:t>std::cout &lt;&lt; </a:t>
            </a:r>
            <a:r>
              <a:rPr lang="en-GB" sz="4500">
                <a:solidFill>
                  <a:srgbClr val="FF7E79"/>
                </a:solidFill>
              </a:rPr>
              <a:t>“You lose!”</a:t>
            </a:r>
            <a:r>
              <a:rPr lang="en-GB" sz="4500">
                <a:solidFill>
                  <a:schemeClr val="lt1"/>
                </a:solidFill>
              </a:rPr>
              <a:t>;</a:t>
            </a:r>
            <a:endParaRPr sz="4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500"/>
              <a:t>}</a:t>
            </a:r>
            <a:endParaRPr sz="4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91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win...you lose...</a:t>
            </a:r>
            <a:endParaRPr/>
          </a:p>
        </p:txBody>
      </p:sp>
      <p:sp>
        <p:nvSpPr>
          <p:cNvPr id="574" name="Google Shape;574;p91"/>
          <p:cNvSpPr txBox="1"/>
          <p:nvPr/>
        </p:nvSpPr>
        <p:spPr>
          <a:xfrm>
            <a:off x="982975" y="2560325"/>
            <a:ext cx="17753700" cy="74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Print a win message if the player enters the correct code</a:t>
            </a:r>
            <a:endParaRPr b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Print a lose game message if the player enters an incorrect code</a:t>
            </a:r>
            <a:endParaRPr b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Share your work so far in the community!</a:t>
            </a:r>
            <a:endParaRPr b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92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</a:t>
            </a:r>
            <a:r>
              <a:rPr lang="en-GB">
                <a:solidFill>
                  <a:srgbClr val="4A86E8"/>
                </a:solidFill>
              </a:rPr>
              <a:t>if</a:t>
            </a:r>
            <a:r>
              <a:rPr lang="en-GB"/>
              <a:t> and </a:t>
            </a:r>
            <a:r>
              <a:rPr lang="en-GB">
                <a:solidFill>
                  <a:srgbClr val="4A86E8"/>
                </a:solidFill>
              </a:rPr>
              <a:t>else</a:t>
            </a:r>
            <a:r>
              <a:rPr lang="en-GB"/>
              <a:t> in C++</a:t>
            </a:r>
            <a:endParaRPr/>
          </a:p>
        </p:txBody>
      </p:sp>
      <p:sp>
        <p:nvSpPr>
          <p:cNvPr id="580" name="Google Shape;580;p92"/>
          <p:cNvSpPr txBox="1"/>
          <p:nvPr>
            <p:ph idx="1" type="body"/>
          </p:nvPr>
        </p:nvSpPr>
        <p:spPr>
          <a:xfrm>
            <a:off x="917375" y="2524325"/>
            <a:ext cx="17672400" cy="75141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== Equality operator</a:t>
            </a:r>
            <a:endParaRPr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&amp;&amp; Logical “</a:t>
            </a:r>
            <a:r>
              <a:rPr i="1" lang="en-GB">
                <a:solidFill>
                  <a:srgbClr val="FFFFFF"/>
                </a:solidFill>
              </a:rPr>
              <a:t>and</a:t>
            </a:r>
            <a:r>
              <a:rPr lang="en-GB">
                <a:solidFill>
                  <a:srgbClr val="FFFFFF"/>
                </a:solidFill>
              </a:rPr>
              <a:t>” operator</a:t>
            </a:r>
            <a:endParaRPr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4A86E8"/>
                </a:solidFill>
              </a:rPr>
              <a:t>if</a:t>
            </a:r>
            <a:r>
              <a:rPr lang="en-GB"/>
              <a:t> (condition)</a:t>
            </a:r>
            <a:endParaRPr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lang="en-GB"/>
              <a:t>Executes the code block below if condition is met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4A86E8"/>
                </a:solidFill>
              </a:rPr>
              <a:t>e</a:t>
            </a:r>
            <a:r>
              <a:rPr lang="en-GB">
                <a:solidFill>
                  <a:srgbClr val="4A86E8"/>
                </a:solidFill>
              </a:rPr>
              <a:t>lse</a:t>
            </a:r>
            <a:endParaRPr>
              <a:solidFill>
                <a:srgbClr val="FFFFFF"/>
              </a:solidFill>
            </a:endParaRPr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○"/>
            </a:pPr>
            <a:r>
              <a:rPr lang="en-GB">
                <a:solidFill>
                  <a:srgbClr val="FFFFFF"/>
                </a:solidFill>
              </a:rPr>
              <a:t>Executes code block below if condition is not met</a:t>
            </a:r>
            <a:endParaRPr>
              <a:solidFill>
                <a:srgbClr val="FFFFFF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93"/>
          <p:cNvSpPr txBox="1"/>
          <p:nvPr/>
        </p:nvSpPr>
        <p:spPr>
          <a:xfrm>
            <a:off x="342175" y="9216250"/>
            <a:ext cx="142806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Functions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94"/>
          <p:cNvSpPr txBox="1"/>
          <p:nvPr>
            <p:ph idx="1" type="body"/>
          </p:nvPr>
        </p:nvSpPr>
        <p:spPr>
          <a:xfrm>
            <a:off x="3424200" y="1357050"/>
            <a:ext cx="12658800" cy="1578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/>
              <a:t>std::cout &lt;&lt; </a:t>
            </a:r>
            <a:r>
              <a:rPr b="1" lang="en-GB" sz="5000">
                <a:solidFill>
                  <a:srgbClr val="FF7E79"/>
                </a:solidFill>
              </a:rPr>
              <a:t>“Hello, World!”</a:t>
            </a:r>
            <a:r>
              <a:rPr b="1" lang="en-GB" sz="5000">
                <a:solidFill>
                  <a:schemeClr val="lt1"/>
                </a:solidFill>
              </a:rPr>
              <a:t> &lt;&lt; std::endl;</a:t>
            </a:r>
            <a:endParaRPr b="1" sz="5000">
              <a:solidFill>
                <a:srgbClr val="FF7E79"/>
              </a:solidFill>
            </a:endParaRPr>
          </a:p>
        </p:txBody>
      </p:sp>
      <p:cxnSp>
        <p:nvCxnSpPr>
          <p:cNvPr id="591" name="Google Shape;591;p94"/>
          <p:cNvCxnSpPr/>
          <p:nvPr/>
        </p:nvCxnSpPr>
        <p:spPr>
          <a:xfrm flipH="1" rot="10800000">
            <a:off x="11601825" y="2562650"/>
            <a:ext cx="1654200" cy="2842200"/>
          </a:xfrm>
          <a:prstGeom prst="straightConnector1">
            <a:avLst/>
          </a:prstGeom>
          <a:noFill/>
          <a:ln cap="flat" cmpd="sng" w="114300">
            <a:solidFill>
              <a:srgbClr val="00FF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592" name="Google Shape;592;p94"/>
          <p:cNvSpPr txBox="1"/>
          <p:nvPr>
            <p:ph idx="1" type="body"/>
          </p:nvPr>
        </p:nvSpPr>
        <p:spPr>
          <a:xfrm>
            <a:off x="3424200" y="5597075"/>
            <a:ext cx="12658800" cy="1578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>
                <a:solidFill>
                  <a:srgbClr val="00FF00"/>
                </a:solidFill>
              </a:rPr>
              <a:t>Not the only way to end the line!</a:t>
            </a:r>
            <a:endParaRPr b="1" sz="50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95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Escape sequences</a:t>
            </a:r>
            <a:endParaRPr/>
          </a:p>
        </p:txBody>
      </p:sp>
      <p:sp>
        <p:nvSpPr>
          <p:cNvPr id="598" name="Google Shape;598;p95"/>
          <p:cNvSpPr txBox="1"/>
          <p:nvPr>
            <p:ph idx="1" type="body"/>
          </p:nvPr>
        </p:nvSpPr>
        <p:spPr>
          <a:xfrm>
            <a:off x="917375" y="2524325"/>
            <a:ext cx="17672400" cy="75141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/>
              <a:t>Used to represent different characters within a string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Escape sequences modify the format of a string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96"/>
          <p:cNvSpPr txBox="1"/>
          <p:nvPr>
            <p:ph idx="1" type="body"/>
          </p:nvPr>
        </p:nvSpPr>
        <p:spPr>
          <a:xfrm>
            <a:off x="3424200" y="1357050"/>
            <a:ext cx="12658800" cy="1578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>
                <a:solidFill>
                  <a:srgbClr val="FFFFFF"/>
                </a:solidFill>
              </a:rPr>
              <a:t>He said: “Hello, World!”</a:t>
            </a:r>
            <a:endParaRPr b="1" sz="5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 txBox="1"/>
          <p:nvPr/>
        </p:nvSpPr>
        <p:spPr>
          <a:xfrm>
            <a:off x="273725" y="9261875"/>
            <a:ext cx="133452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The Structure Of C++ By Example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97"/>
          <p:cNvSpPr txBox="1"/>
          <p:nvPr>
            <p:ph idx="1" type="body"/>
          </p:nvPr>
        </p:nvSpPr>
        <p:spPr>
          <a:xfrm>
            <a:off x="3424200" y="1305050"/>
            <a:ext cx="12658800" cy="1578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/>
              <a:t>std::cout &lt;&lt; </a:t>
            </a:r>
            <a:r>
              <a:rPr b="1" lang="en-GB" sz="5000">
                <a:solidFill>
                  <a:srgbClr val="FF7E79"/>
                </a:solidFill>
              </a:rPr>
              <a:t>“He said: ”</a:t>
            </a:r>
            <a:r>
              <a:rPr b="1" lang="en-GB" sz="5000">
                <a:solidFill>
                  <a:srgbClr val="FFFFFF"/>
                </a:solidFill>
              </a:rPr>
              <a:t>Hello, World!</a:t>
            </a:r>
            <a:r>
              <a:rPr b="1" lang="en-GB" sz="5000">
                <a:solidFill>
                  <a:srgbClr val="FF7E79"/>
                </a:solidFill>
              </a:rPr>
              <a:t>”</a:t>
            </a:r>
            <a:r>
              <a:rPr b="1" lang="en-GB" sz="5000">
                <a:solidFill>
                  <a:schemeClr val="lt1"/>
                </a:solidFill>
              </a:rPr>
              <a:t>;</a:t>
            </a:r>
            <a:endParaRPr b="1" sz="5000">
              <a:solidFill>
                <a:srgbClr val="FF7E79"/>
              </a:solidFill>
            </a:endParaRPr>
          </a:p>
        </p:txBody>
      </p:sp>
      <p:sp>
        <p:nvSpPr>
          <p:cNvPr id="609" name="Google Shape;609;p97"/>
          <p:cNvSpPr txBox="1"/>
          <p:nvPr>
            <p:ph idx="1" type="body"/>
          </p:nvPr>
        </p:nvSpPr>
        <p:spPr>
          <a:xfrm>
            <a:off x="3424200" y="3697225"/>
            <a:ext cx="12658800" cy="1578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/>
              <a:t>std::cout &lt;&lt; </a:t>
            </a:r>
            <a:r>
              <a:rPr b="1" lang="en-GB" sz="5000">
                <a:solidFill>
                  <a:srgbClr val="FF7E79"/>
                </a:solidFill>
              </a:rPr>
              <a:t>“He said: </a:t>
            </a:r>
            <a:r>
              <a:rPr b="1" lang="en-GB" sz="5000">
                <a:solidFill>
                  <a:srgbClr val="F6B26B"/>
                </a:solidFill>
              </a:rPr>
              <a:t>\“</a:t>
            </a:r>
            <a:r>
              <a:rPr b="1" lang="en-GB" sz="5000">
                <a:solidFill>
                  <a:srgbClr val="FF7E79"/>
                </a:solidFill>
              </a:rPr>
              <a:t>Hello, World!</a:t>
            </a:r>
            <a:r>
              <a:rPr b="1" lang="en-GB" sz="5000">
                <a:solidFill>
                  <a:srgbClr val="F6B26B"/>
                </a:solidFill>
              </a:rPr>
              <a:t>\“</a:t>
            </a:r>
            <a:r>
              <a:rPr b="1" lang="en-GB" sz="5000">
                <a:solidFill>
                  <a:srgbClr val="FF7E79"/>
                </a:solidFill>
              </a:rPr>
              <a:t>”</a:t>
            </a:r>
            <a:r>
              <a:rPr b="1" lang="en-GB" sz="5000">
                <a:solidFill>
                  <a:schemeClr val="lt1"/>
                </a:solidFill>
              </a:rPr>
              <a:t>;</a:t>
            </a:r>
            <a:endParaRPr b="1" sz="5000">
              <a:solidFill>
                <a:srgbClr val="FF7E79"/>
              </a:solidFill>
            </a:endParaRPr>
          </a:p>
        </p:txBody>
      </p:sp>
      <p:sp>
        <p:nvSpPr>
          <p:cNvPr id="610" name="Google Shape;610;p97"/>
          <p:cNvSpPr txBox="1"/>
          <p:nvPr>
            <p:ph idx="1" type="body"/>
          </p:nvPr>
        </p:nvSpPr>
        <p:spPr>
          <a:xfrm>
            <a:off x="4854300" y="7155475"/>
            <a:ext cx="9498600" cy="1578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900">
                <a:solidFill>
                  <a:srgbClr val="00FF00"/>
                </a:solidFill>
              </a:rPr>
              <a:t>Double quote escape sequence</a:t>
            </a:r>
            <a:endParaRPr sz="3900">
              <a:solidFill>
                <a:srgbClr val="00FF00"/>
              </a:solidFill>
            </a:endParaRPr>
          </a:p>
        </p:txBody>
      </p:sp>
      <p:cxnSp>
        <p:nvCxnSpPr>
          <p:cNvPr id="611" name="Google Shape;611;p97"/>
          <p:cNvCxnSpPr/>
          <p:nvPr/>
        </p:nvCxnSpPr>
        <p:spPr>
          <a:xfrm flipH="1" rot="10800000">
            <a:off x="10538450" y="4549150"/>
            <a:ext cx="114300" cy="25146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612" name="Google Shape;612;p97"/>
          <p:cNvCxnSpPr/>
          <p:nvPr/>
        </p:nvCxnSpPr>
        <p:spPr>
          <a:xfrm flipH="1" rot="10800000">
            <a:off x="13395950" y="4732075"/>
            <a:ext cx="1417200" cy="24231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98"/>
          <p:cNvSpPr txBox="1"/>
          <p:nvPr>
            <p:ph idx="1" type="body"/>
          </p:nvPr>
        </p:nvSpPr>
        <p:spPr>
          <a:xfrm>
            <a:off x="3424200" y="1357050"/>
            <a:ext cx="12658800" cy="1578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/>
              <a:t>std::cout &lt;&lt; </a:t>
            </a:r>
            <a:r>
              <a:rPr b="1" lang="en-GB" sz="5000">
                <a:solidFill>
                  <a:srgbClr val="FF7E79"/>
                </a:solidFill>
              </a:rPr>
              <a:t>“Hello, World!”</a:t>
            </a:r>
            <a:r>
              <a:rPr b="1" lang="en-GB" sz="5000">
                <a:solidFill>
                  <a:schemeClr val="lt1"/>
                </a:solidFill>
              </a:rPr>
              <a:t> &lt;&lt; std::endl;</a:t>
            </a:r>
            <a:endParaRPr b="1" sz="5000">
              <a:solidFill>
                <a:srgbClr val="FF7E79"/>
              </a:solidFill>
            </a:endParaRPr>
          </a:p>
        </p:txBody>
      </p:sp>
      <p:cxnSp>
        <p:nvCxnSpPr>
          <p:cNvPr id="618" name="Google Shape;618;p98"/>
          <p:cNvCxnSpPr/>
          <p:nvPr/>
        </p:nvCxnSpPr>
        <p:spPr>
          <a:xfrm flipH="1" rot="10800000">
            <a:off x="13338975" y="4130450"/>
            <a:ext cx="177000" cy="2819700"/>
          </a:xfrm>
          <a:prstGeom prst="straightConnector1">
            <a:avLst/>
          </a:prstGeom>
          <a:noFill/>
          <a:ln cap="flat" cmpd="sng" w="114300">
            <a:solidFill>
              <a:srgbClr val="00FF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619" name="Google Shape;619;p98"/>
          <p:cNvSpPr txBox="1"/>
          <p:nvPr>
            <p:ph idx="1" type="body"/>
          </p:nvPr>
        </p:nvSpPr>
        <p:spPr>
          <a:xfrm>
            <a:off x="9744225" y="6950150"/>
            <a:ext cx="7366500" cy="24105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>
                <a:solidFill>
                  <a:srgbClr val="00FF00"/>
                </a:solidFill>
              </a:rPr>
              <a:t>New line</a:t>
            </a:r>
            <a:endParaRPr b="1" sz="5000">
              <a:solidFill>
                <a:srgbClr val="00FF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>
                <a:solidFill>
                  <a:srgbClr val="00FF00"/>
                </a:solidFill>
              </a:rPr>
              <a:t>(Line feed)</a:t>
            </a:r>
            <a:endParaRPr b="1" sz="5000">
              <a:solidFill>
                <a:srgbClr val="00FF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>
                <a:solidFill>
                  <a:srgbClr val="00FF00"/>
                </a:solidFill>
              </a:rPr>
              <a:t>Escape sequence</a:t>
            </a:r>
            <a:endParaRPr b="1" sz="5000">
              <a:solidFill>
                <a:srgbClr val="00FF00"/>
              </a:solidFill>
            </a:endParaRPr>
          </a:p>
        </p:txBody>
      </p:sp>
      <p:sp>
        <p:nvSpPr>
          <p:cNvPr id="620" name="Google Shape;620;p98"/>
          <p:cNvSpPr txBox="1"/>
          <p:nvPr>
            <p:ph idx="1" type="body"/>
          </p:nvPr>
        </p:nvSpPr>
        <p:spPr>
          <a:xfrm>
            <a:off x="3424200" y="3233938"/>
            <a:ext cx="12658800" cy="1578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/>
              <a:t>std::cout &lt;&lt; </a:t>
            </a:r>
            <a:r>
              <a:rPr b="1" lang="en-GB" sz="5000">
                <a:solidFill>
                  <a:srgbClr val="FF7E79"/>
                </a:solidFill>
              </a:rPr>
              <a:t>“Hello, World!</a:t>
            </a:r>
            <a:r>
              <a:rPr b="1" lang="en-GB" sz="5000">
                <a:solidFill>
                  <a:srgbClr val="F6B26B"/>
                </a:solidFill>
              </a:rPr>
              <a:t>\n</a:t>
            </a:r>
            <a:r>
              <a:rPr b="1" lang="en-GB" sz="5000">
                <a:solidFill>
                  <a:srgbClr val="FF7E79"/>
                </a:solidFill>
              </a:rPr>
              <a:t>”</a:t>
            </a:r>
            <a:r>
              <a:rPr b="1" lang="en-GB" sz="5000">
                <a:solidFill>
                  <a:schemeClr val="lt1"/>
                </a:solidFill>
              </a:rPr>
              <a:t>;</a:t>
            </a:r>
            <a:endParaRPr b="1" sz="5000">
              <a:solidFill>
                <a:srgbClr val="FF7E79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99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Make use of:</a:t>
            </a:r>
            <a:r>
              <a:rPr lang="en-GB">
                <a:solidFill>
                  <a:srgbClr val="F9CB9C"/>
                </a:solidFill>
              </a:rPr>
              <a:t> </a:t>
            </a:r>
            <a:r>
              <a:rPr lang="en-GB">
                <a:solidFill>
                  <a:srgbClr val="F6B26B"/>
                </a:solidFill>
              </a:rPr>
              <a:t>\n</a:t>
            </a:r>
            <a:endParaRPr>
              <a:solidFill>
                <a:srgbClr val="F6B26B"/>
              </a:solidFill>
            </a:endParaRPr>
          </a:p>
        </p:txBody>
      </p:sp>
      <p:sp>
        <p:nvSpPr>
          <p:cNvPr id="626" name="Google Shape;626;p99"/>
          <p:cNvSpPr txBox="1"/>
          <p:nvPr/>
        </p:nvSpPr>
        <p:spPr>
          <a:xfrm>
            <a:off x="982975" y="2560325"/>
            <a:ext cx="17753700" cy="74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Modify your strings to use </a:t>
            </a:r>
            <a:r>
              <a:rPr b="1" lang="en-GB" sz="6000">
                <a:solidFill>
                  <a:srgbClr val="F6B26B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\n</a:t>
            </a: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escape sequence</a:t>
            </a:r>
            <a:endParaRPr b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○"/>
            </a:pP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Remove std::endl where </a:t>
            </a: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necessary</a:t>
            </a:r>
            <a:endParaRPr b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100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</a:t>
            </a:r>
            <a:endParaRPr/>
          </a:p>
        </p:txBody>
      </p:sp>
      <p:sp>
        <p:nvSpPr>
          <p:cNvPr id="632" name="Google Shape;632;p100"/>
          <p:cNvSpPr txBox="1"/>
          <p:nvPr>
            <p:ph idx="1" type="body"/>
          </p:nvPr>
        </p:nvSpPr>
        <p:spPr>
          <a:xfrm>
            <a:off x="917375" y="2524325"/>
            <a:ext cx="17848500" cy="76665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/>
              <a:t>A function is a group of statements that together, performs a task and is given a name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Every C++ program must have </a:t>
            </a:r>
            <a:r>
              <a:rPr lang="en-GB"/>
              <a:t>at least</a:t>
            </a:r>
            <a:r>
              <a:rPr lang="en-GB"/>
              <a:t> one function</a:t>
            </a:r>
            <a:endParaRPr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b="1" lang="en-GB">
                <a:solidFill>
                  <a:srgbClr val="FFE699"/>
                </a:solidFill>
              </a:rPr>
              <a:t>main</a:t>
            </a:r>
            <a:r>
              <a:rPr lang="en-GB"/>
              <a:t>()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101"/>
          <p:cNvSpPr txBox="1"/>
          <p:nvPr>
            <p:ph idx="1" type="body"/>
          </p:nvPr>
        </p:nvSpPr>
        <p:spPr>
          <a:xfrm>
            <a:off x="6000475" y="2267550"/>
            <a:ext cx="10529700" cy="51198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6D9EEB"/>
                </a:solidFill>
              </a:rPr>
              <a:t>int</a:t>
            </a:r>
            <a:r>
              <a:rPr b="1" lang="en-GB">
                <a:solidFill>
                  <a:srgbClr val="FFFFFF"/>
                </a:solidFill>
              </a:rPr>
              <a:t> </a:t>
            </a:r>
            <a:r>
              <a:rPr b="1" lang="en-GB">
                <a:solidFill>
                  <a:srgbClr val="FFE699"/>
                </a:solidFill>
              </a:rPr>
              <a:t>main</a:t>
            </a:r>
            <a:r>
              <a:rPr b="1" lang="en-GB">
                <a:solidFill>
                  <a:srgbClr val="FFFFFF"/>
                </a:solidFill>
              </a:rPr>
              <a:t>()</a:t>
            </a:r>
            <a:br>
              <a:rPr b="1" lang="en-GB">
                <a:solidFill>
                  <a:srgbClr val="FFFFFF"/>
                </a:solidFill>
              </a:rPr>
            </a:br>
            <a:r>
              <a:rPr b="1" lang="en-GB">
                <a:solidFill>
                  <a:srgbClr val="FFFFFF"/>
                </a:solidFill>
              </a:rPr>
              <a:t>{</a:t>
            </a:r>
            <a:endParaRPr b="1">
              <a:solidFill>
                <a:srgbClr val="FFFFFF"/>
              </a:solidFill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std::cout &lt;&lt; </a:t>
            </a:r>
            <a:r>
              <a:rPr b="1" lang="en-GB">
                <a:solidFill>
                  <a:srgbClr val="FF7E79"/>
                </a:solidFill>
              </a:rPr>
              <a:t>“Hello, World!”</a:t>
            </a:r>
            <a:r>
              <a:rPr b="1" lang="en-GB">
                <a:solidFill>
                  <a:srgbClr val="FFFFFF"/>
                </a:solidFill>
              </a:rPr>
              <a:t>;</a:t>
            </a:r>
            <a:br>
              <a:rPr b="1" lang="en-GB">
                <a:solidFill>
                  <a:srgbClr val="FFFFFF"/>
                </a:solidFill>
              </a:rPr>
            </a:br>
            <a:r>
              <a:rPr b="1" lang="en-GB">
                <a:solidFill>
                  <a:srgbClr val="FFFFFF"/>
                </a:solidFill>
              </a:rPr>
              <a:t>	</a:t>
            </a:r>
            <a:r>
              <a:rPr b="1" lang="en-GB">
                <a:solidFill>
                  <a:srgbClr val="D5A6BD"/>
                </a:solidFill>
              </a:rPr>
              <a:t>return</a:t>
            </a:r>
            <a:r>
              <a:rPr b="1" lang="en-GB">
                <a:solidFill>
                  <a:srgbClr val="FFFFFF"/>
                </a:solidFill>
              </a:rPr>
              <a:t> </a:t>
            </a:r>
            <a:r>
              <a:rPr b="1" lang="en-GB">
                <a:solidFill>
                  <a:srgbClr val="B6D7A8"/>
                </a:solidFill>
              </a:rPr>
              <a:t>0</a:t>
            </a:r>
            <a:r>
              <a:rPr b="1" lang="en-GB">
                <a:solidFill>
                  <a:srgbClr val="FFFFFF"/>
                </a:solidFill>
              </a:rPr>
              <a:t>;</a:t>
            </a:r>
            <a:br>
              <a:rPr b="1" lang="en-GB">
                <a:solidFill>
                  <a:srgbClr val="FFFFFF"/>
                </a:solidFill>
              </a:rPr>
            </a:br>
            <a:r>
              <a:rPr b="1" lang="en-GB">
                <a:solidFill>
                  <a:srgbClr val="FFFFFF"/>
                </a:solidFill>
              </a:rPr>
              <a:t>}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102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create a function!</a:t>
            </a:r>
            <a:endParaRPr/>
          </a:p>
        </p:txBody>
      </p:sp>
      <p:sp>
        <p:nvSpPr>
          <p:cNvPr id="643" name="Google Shape;643;p102"/>
          <p:cNvSpPr txBox="1"/>
          <p:nvPr>
            <p:ph idx="1" type="body"/>
          </p:nvPr>
        </p:nvSpPr>
        <p:spPr>
          <a:xfrm>
            <a:off x="917375" y="2866150"/>
            <a:ext cx="175095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Our function will return no value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The name of our function is going to be PlayGame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The function will contain no parameters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The function body will contain the code for playing our game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3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Your first function!</a:t>
            </a:r>
            <a:endParaRPr>
              <a:solidFill>
                <a:srgbClr val="F6B26B"/>
              </a:solidFill>
            </a:endParaRPr>
          </a:p>
        </p:txBody>
      </p:sp>
      <p:sp>
        <p:nvSpPr>
          <p:cNvPr id="649" name="Google Shape;649;p103"/>
          <p:cNvSpPr txBox="1"/>
          <p:nvPr/>
        </p:nvSpPr>
        <p:spPr>
          <a:xfrm>
            <a:off x="982975" y="2560325"/>
            <a:ext cx="17753700" cy="74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Return type: </a:t>
            </a:r>
            <a:r>
              <a:rPr b="1" lang="en-GB" sz="6000">
                <a:solidFill>
                  <a:srgbClr val="4A86E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void</a:t>
            </a:r>
            <a:endParaRPr b="1" sz="6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Name the function PrintIntroduction</a:t>
            </a:r>
            <a:endParaRPr b="1" sz="6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PrintIntroduction() at the start of PlayGame()</a:t>
            </a:r>
            <a:endParaRPr b="1" sz="6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609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Helvetica Neue"/>
              <a:buChar char="●"/>
            </a:pPr>
            <a:r>
              <a:rPr b="1" lang="en-GB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Create some cool ASCII art to share in the community!</a:t>
            </a:r>
            <a:endParaRPr b="1" sz="6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4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Functions</a:t>
            </a:r>
            <a:endParaRPr/>
          </a:p>
        </p:txBody>
      </p:sp>
      <p:sp>
        <p:nvSpPr>
          <p:cNvPr id="655" name="Google Shape;655;p104"/>
          <p:cNvSpPr txBox="1"/>
          <p:nvPr>
            <p:ph idx="1" type="body"/>
          </p:nvPr>
        </p:nvSpPr>
        <p:spPr>
          <a:xfrm>
            <a:off x="998825" y="2317425"/>
            <a:ext cx="17509500" cy="76128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F6B26B"/>
                </a:solidFill>
              </a:rPr>
              <a:t>\n</a:t>
            </a:r>
            <a:r>
              <a:rPr lang="en-GB"/>
              <a:t> new line escape sequence in strings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A function is a group of statements that is named and performs a task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You must specify the return type of a function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4A86E8"/>
                </a:solidFill>
              </a:rPr>
              <a:t>void</a:t>
            </a:r>
            <a:r>
              <a:rPr lang="en-GB"/>
              <a:t> to return no data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Must be implemented before it is executed!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105"/>
          <p:cNvSpPr txBox="1"/>
          <p:nvPr/>
        </p:nvSpPr>
        <p:spPr>
          <a:xfrm>
            <a:off x="342175" y="9216250"/>
            <a:ext cx="142806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Returning Data From Functions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106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B79CF"/>
                </a:solidFill>
              </a:rPr>
              <a:t>while</a:t>
            </a:r>
            <a:r>
              <a:rPr lang="en-GB"/>
              <a:t> loop</a:t>
            </a:r>
            <a:endParaRPr/>
          </a:p>
        </p:txBody>
      </p:sp>
      <p:sp>
        <p:nvSpPr>
          <p:cNvPr id="666" name="Google Shape;666;p106"/>
          <p:cNvSpPr txBox="1"/>
          <p:nvPr>
            <p:ph idx="1" type="body"/>
          </p:nvPr>
        </p:nvSpPr>
        <p:spPr>
          <a:xfrm>
            <a:off x="6767525" y="2317425"/>
            <a:ext cx="5972100" cy="56448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B79CF"/>
                </a:solidFill>
              </a:rPr>
              <a:t>while </a:t>
            </a:r>
            <a:r>
              <a:rPr lang="en-GB"/>
              <a:t>(condition)</a:t>
            </a:r>
            <a:br>
              <a:rPr lang="en-GB"/>
            </a:br>
            <a:r>
              <a:rPr lang="en-GB"/>
              <a:t>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	PlayGame();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}</a:t>
            </a:r>
            <a:endParaRPr/>
          </a:p>
        </p:txBody>
      </p:sp>
      <p:sp>
        <p:nvSpPr>
          <p:cNvPr id="667" name="Google Shape;667;p106"/>
          <p:cNvSpPr txBox="1"/>
          <p:nvPr/>
        </p:nvSpPr>
        <p:spPr>
          <a:xfrm>
            <a:off x="3235550" y="8417175"/>
            <a:ext cx="14044200" cy="13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36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 block executes repeatedly until the condition is not met</a:t>
            </a:r>
            <a:endParaRPr b="1" i="1" sz="36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6"/>
          <p:cNvSpPr txBox="1"/>
          <p:nvPr>
            <p:ph idx="1" type="body"/>
          </p:nvPr>
        </p:nvSpPr>
        <p:spPr>
          <a:xfrm>
            <a:off x="1538970" y="1280267"/>
            <a:ext cx="46119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6D9EEB"/>
                </a:solidFill>
              </a:rPr>
              <a:t>int</a:t>
            </a:r>
            <a:r>
              <a:rPr b="1" lang="en-GB">
                <a:solidFill>
                  <a:srgbClr val="FFFFFF"/>
                </a:solidFill>
              </a:rPr>
              <a:t> </a:t>
            </a:r>
            <a:r>
              <a:rPr b="1" lang="en-GB">
                <a:solidFill>
                  <a:srgbClr val="FFE699"/>
                </a:solidFill>
              </a:rPr>
              <a:t>main</a:t>
            </a:r>
            <a:r>
              <a:rPr b="1" lang="en-GB">
                <a:solidFill>
                  <a:srgbClr val="FFFFFF"/>
                </a:solidFill>
              </a:rPr>
              <a:t>()</a:t>
            </a:r>
            <a:br>
              <a:rPr b="1" lang="en-GB">
                <a:solidFill>
                  <a:srgbClr val="FFFFFF"/>
                </a:solidFill>
              </a:rPr>
            </a:br>
            <a:r>
              <a:rPr b="1" lang="en-GB">
                <a:solidFill>
                  <a:srgbClr val="FFFFFF"/>
                </a:solidFill>
              </a:rPr>
              <a:t>{</a:t>
            </a:r>
            <a:br>
              <a:rPr b="1" lang="en-GB">
                <a:solidFill>
                  <a:srgbClr val="FFFFFF"/>
                </a:solidFill>
              </a:rPr>
            </a:br>
            <a:r>
              <a:rPr b="1" lang="en-GB">
                <a:solidFill>
                  <a:srgbClr val="FFFFFF"/>
                </a:solidFill>
              </a:rPr>
              <a:t>	</a:t>
            </a:r>
            <a:r>
              <a:rPr b="1" lang="en-GB">
                <a:solidFill>
                  <a:srgbClr val="D5A6BD"/>
                </a:solidFill>
              </a:rPr>
              <a:t>return</a:t>
            </a:r>
            <a:r>
              <a:rPr b="1" lang="en-GB">
                <a:solidFill>
                  <a:srgbClr val="FFFFFF"/>
                </a:solidFill>
              </a:rPr>
              <a:t> </a:t>
            </a:r>
            <a:r>
              <a:rPr b="1" lang="en-GB">
                <a:solidFill>
                  <a:srgbClr val="B6D7A8"/>
                </a:solidFill>
              </a:rPr>
              <a:t>0</a:t>
            </a:r>
            <a:r>
              <a:rPr b="1" lang="en-GB">
                <a:solidFill>
                  <a:srgbClr val="FFFFFF"/>
                </a:solidFill>
              </a:rPr>
              <a:t>;</a:t>
            </a:r>
            <a:br>
              <a:rPr b="1" lang="en-GB">
                <a:solidFill>
                  <a:srgbClr val="FFFFFF"/>
                </a:solidFill>
              </a:rPr>
            </a:br>
            <a:r>
              <a:rPr b="1" lang="en-GB">
                <a:solidFill>
                  <a:srgbClr val="FFFFFF"/>
                </a:solidFill>
              </a:rPr>
              <a:t>}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107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CB79CF"/>
                </a:solidFill>
              </a:rPr>
              <a:t>while</a:t>
            </a:r>
            <a:r>
              <a:rPr lang="en-GB" sz="6000"/>
              <a:t> you’re here...</a:t>
            </a:r>
            <a:endParaRPr sz="6000"/>
          </a:p>
        </p:txBody>
      </p:sp>
      <p:sp>
        <p:nvSpPr>
          <p:cNvPr id="673" name="Google Shape;673;p107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Pause the lesson and implement a </a:t>
            </a:r>
            <a:r>
              <a:rPr lang="en-GB">
                <a:solidFill>
                  <a:srgbClr val="CB79CF"/>
                </a:solidFill>
              </a:rPr>
              <a:t>while</a:t>
            </a:r>
            <a:r>
              <a:rPr lang="en-GB"/>
              <a:t> loop into your main function</a:t>
            </a:r>
            <a:endParaRPr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Hard code the condition as </a:t>
            </a:r>
            <a:r>
              <a:rPr lang="en-GB">
                <a:solidFill>
                  <a:srgbClr val="4A86E8"/>
                </a:solidFill>
              </a:rPr>
              <a:t>true</a:t>
            </a:r>
            <a:endParaRPr>
              <a:solidFill>
                <a:srgbClr val="4A86E8"/>
              </a:solidFill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Add a code block for the while loop to execute PlayGame()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08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FFFFFF"/>
                </a:solidFill>
              </a:rPr>
              <a:t>Fix the issue!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679" name="Google Shape;679;p108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After PlayGame() in your </a:t>
            </a:r>
            <a:r>
              <a:rPr lang="en-GB">
                <a:solidFill>
                  <a:srgbClr val="CB79CF"/>
                </a:solidFill>
              </a:rPr>
              <a:t>while</a:t>
            </a:r>
            <a:r>
              <a:rPr lang="en-GB"/>
              <a:t> loop, add these lines:</a:t>
            </a:r>
            <a:endParaRPr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std::cin.clear(); </a:t>
            </a:r>
            <a:r>
              <a:rPr lang="en-GB">
                <a:solidFill>
                  <a:srgbClr val="00FA92"/>
                </a:solidFill>
              </a:rPr>
              <a:t>// Clears any errors</a:t>
            </a:r>
            <a:endParaRPr>
              <a:solidFill>
                <a:srgbClr val="00FA92"/>
              </a:solidFill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en-GB"/>
              <a:t>std::cin.ignore(); </a:t>
            </a:r>
            <a:r>
              <a:rPr lang="en-GB">
                <a:solidFill>
                  <a:srgbClr val="00FA92"/>
                </a:solidFill>
              </a:rPr>
              <a:t>// Discards the buffer</a:t>
            </a:r>
            <a:endParaRPr>
              <a:solidFill>
                <a:schemeClr val="lt1"/>
              </a:solidFill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lang="en-GB">
                <a:solidFill>
                  <a:schemeClr val="lt1"/>
                </a:solidFill>
              </a:rPr>
              <a:t>Want to discuss in detail? Post in the community and chat with your fellow students!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09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Has the player completed the level?</a:t>
            </a:r>
            <a:endParaRPr/>
          </a:p>
        </p:txBody>
      </p:sp>
      <p:sp>
        <p:nvSpPr>
          <p:cNvPr id="685" name="Google Shape;685;p109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Currently PlayGame returns no data</a:t>
            </a:r>
            <a:endParaRPr/>
          </a:p>
          <a:p>
            <a:pPr indent="-596900" lvl="1" marL="914400" rtl="0" algn="l">
              <a:spcBef>
                <a:spcPts val="0"/>
              </a:spcBef>
              <a:spcAft>
                <a:spcPts val="0"/>
              </a:spcAft>
              <a:buSzPts val="5800"/>
              <a:buChar char="○"/>
            </a:pPr>
            <a:r>
              <a:rPr lang="en-GB">
                <a:solidFill>
                  <a:schemeClr val="lt1"/>
                </a:solidFill>
              </a:rPr>
              <a:t>I</a:t>
            </a:r>
            <a:r>
              <a:rPr lang="en-GB">
                <a:solidFill>
                  <a:schemeClr val="lt1"/>
                </a:solidFill>
              </a:rPr>
              <a:t>t’s data type is </a:t>
            </a:r>
            <a:r>
              <a:rPr lang="en-GB">
                <a:solidFill>
                  <a:srgbClr val="4A86E8"/>
                </a:solidFill>
              </a:rPr>
              <a:t>void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We want to return if the player has completed the current level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To do this, we are going to work with Booleans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10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Boolean</a:t>
            </a:r>
            <a:endParaRPr/>
          </a:p>
        </p:txBody>
      </p:sp>
      <p:sp>
        <p:nvSpPr>
          <p:cNvPr id="691" name="Google Shape;691;p110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A boolean is a value that is </a:t>
            </a:r>
            <a:r>
              <a:rPr lang="en-GB">
                <a:solidFill>
                  <a:srgbClr val="4A86E8"/>
                </a:solidFill>
              </a:rPr>
              <a:t>true</a:t>
            </a:r>
            <a:r>
              <a:rPr lang="en-GB"/>
              <a:t> or </a:t>
            </a:r>
            <a:r>
              <a:rPr lang="en-GB">
                <a:solidFill>
                  <a:srgbClr val="4A86E8"/>
                </a:solidFill>
              </a:rPr>
              <a:t>false</a:t>
            </a:r>
            <a:endParaRPr>
              <a:solidFill>
                <a:srgbClr val="4A86E8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111"/>
          <p:cNvSpPr txBox="1"/>
          <p:nvPr>
            <p:ph idx="1" type="body"/>
          </p:nvPr>
        </p:nvSpPr>
        <p:spPr>
          <a:xfrm>
            <a:off x="917363" y="894820"/>
            <a:ext cx="177537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4A86E8"/>
                </a:solidFill>
              </a:rPr>
              <a:t>bool</a:t>
            </a:r>
            <a:r>
              <a:rPr lang="en-GB" sz="6000">
                <a:solidFill>
                  <a:srgbClr val="FFFFFF"/>
                </a:solidFill>
              </a:rPr>
              <a:t> PlayGame()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697" name="Google Shape;697;p111"/>
          <p:cNvSpPr txBox="1"/>
          <p:nvPr>
            <p:ph idx="2" type="body"/>
          </p:nvPr>
        </p:nvSpPr>
        <p:spPr>
          <a:xfrm>
            <a:off x="917377" y="2573400"/>
            <a:ext cx="17753700" cy="74652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lang="en-GB"/>
              <a:t>Change the data type for PlayGame from </a:t>
            </a:r>
            <a:r>
              <a:rPr lang="en-GB">
                <a:solidFill>
                  <a:srgbClr val="4A86E8"/>
                </a:solidFill>
              </a:rPr>
              <a:t>void</a:t>
            </a:r>
            <a:r>
              <a:rPr lang="en-GB"/>
              <a:t> to </a:t>
            </a:r>
            <a:r>
              <a:rPr lang="en-GB">
                <a:solidFill>
                  <a:srgbClr val="4A86E8"/>
                </a:solidFill>
              </a:rPr>
              <a:t>bool</a:t>
            </a:r>
            <a:endParaRPr>
              <a:solidFill>
                <a:schemeClr val="lt1"/>
              </a:solidFill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Char char="●"/>
            </a:pPr>
            <a:r>
              <a:rPr lang="en-GB">
                <a:solidFill>
                  <a:schemeClr val="lt1"/>
                </a:solidFill>
              </a:rPr>
              <a:t>Compile your code and see what happens...</a:t>
            </a:r>
            <a:endParaRPr>
              <a:solidFill>
                <a:srgbClr val="4A86E8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12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Initializing bLevelComplete</a:t>
            </a:r>
            <a:endParaRPr/>
          </a:p>
        </p:txBody>
      </p:sp>
      <p:sp>
        <p:nvSpPr>
          <p:cNvPr id="703" name="Google Shape;703;p112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bLevelComplete = PlayGame();</a:t>
            </a:r>
            <a:endParaRPr>
              <a:solidFill>
                <a:srgbClr val="4A86E8"/>
              </a:solidFill>
            </a:endParaRPr>
          </a:p>
        </p:txBody>
      </p:sp>
      <p:cxnSp>
        <p:nvCxnSpPr>
          <p:cNvPr id="704" name="Google Shape;704;p112"/>
          <p:cNvCxnSpPr/>
          <p:nvPr/>
        </p:nvCxnSpPr>
        <p:spPr>
          <a:xfrm rot="10800000">
            <a:off x="9166850" y="4170350"/>
            <a:ext cx="2057400" cy="3131700"/>
          </a:xfrm>
          <a:prstGeom prst="straightConnector1">
            <a:avLst/>
          </a:prstGeom>
          <a:noFill/>
          <a:ln cap="flat" cmpd="sng" w="1143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05" name="Google Shape;705;p112"/>
          <p:cNvSpPr txBox="1"/>
          <p:nvPr/>
        </p:nvSpPr>
        <p:spPr>
          <a:xfrm>
            <a:off x="8778350" y="7775450"/>
            <a:ext cx="9486900" cy="14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0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Initialize bLevelComplete with the result of PlayGame</a:t>
            </a:r>
            <a:endParaRPr b="1" sz="40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13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Returning Data From Functions</a:t>
            </a:r>
            <a:endParaRPr/>
          </a:p>
        </p:txBody>
      </p:sp>
      <p:sp>
        <p:nvSpPr>
          <p:cNvPr id="711" name="Google Shape;711;p113"/>
          <p:cNvSpPr txBox="1"/>
          <p:nvPr>
            <p:ph idx="1" type="body"/>
          </p:nvPr>
        </p:nvSpPr>
        <p:spPr>
          <a:xfrm>
            <a:off x="917377" y="2866150"/>
            <a:ext cx="17467200" cy="71724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>
                <a:solidFill>
                  <a:srgbClr val="CB79CF"/>
                </a:solidFill>
              </a:rPr>
              <a:t>while</a:t>
            </a:r>
            <a:r>
              <a:rPr lang="en-GB"/>
              <a:t> loop to execute a code block repeatedly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CTRL + C to exit program</a:t>
            </a:r>
            <a:endParaRPr/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SzPts val="5800"/>
              <a:buChar char="●"/>
            </a:pPr>
            <a:r>
              <a:rPr lang="en-GB"/>
              <a:t>Functions that are not of type </a:t>
            </a:r>
            <a:r>
              <a:rPr lang="en-GB">
                <a:solidFill>
                  <a:srgbClr val="4A86E8"/>
                </a:solidFill>
              </a:rPr>
              <a:t>void </a:t>
            </a:r>
            <a:r>
              <a:rPr lang="en-GB">
                <a:solidFill>
                  <a:srgbClr val="FFFFFF"/>
                </a:solidFill>
              </a:rPr>
              <a:t>must contain a return statement for all exit paths of the function</a:t>
            </a:r>
            <a:endParaRPr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4A86E8"/>
                </a:solidFill>
              </a:rPr>
              <a:t>b</a:t>
            </a:r>
            <a:r>
              <a:rPr lang="en-GB">
                <a:solidFill>
                  <a:srgbClr val="4A86E8"/>
                </a:solidFill>
              </a:rPr>
              <a:t>ool</a:t>
            </a:r>
            <a:r>
              <a:rPr lang="en-GB">
                <a:solidFill>
                  <a:srgbClr val="FFFFFF"/>
                </a:solidFill>
              </a:rPr>
              <a:t> = </a:t>
            </a:r>
            <a:r>
              <a:rPr lang="en-GB">
                <a:solidFill>
                  <a:srgbClr val="FFFFFF"/>
                </a:solidFill>
              </a:rPr>
              <a:t>true or false value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114"/>
          <p:cNvSpPr txBox="1"/>
          <p:nvPr/>
        </p:nvSpPr>
        <p:spPr>
          <a:xfrm>
            <a:off x="342175" y="9216250"/>
            <a:ext cx="14280600" cy="11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13</a:t>
            </a:r>
            <a:r>
              <a:rPr b="1" i="1" lang="en-GB" sz="6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Function Parameters</a:t>
            </a:r>
            <a:endParaRPr b="1" i="1" sz="6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115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++LevelDifficulty</a:t>
            </a:r>
            <a:endParaRPr/>
          </a:p>
        </p:txBody>
      </p:sp>
      <p:sp>
        <p:nvSpPr>
          <p:cNvPr id="722" name="Google Shape;722;p115"/>
          <p:cNvSpPr txBox="1"/>
          <p:nvPr/>
        </p:nvSpPr>
        <p:spPr>
          <a:xfrm>
            <a:off x="6229725" y="3711100"/>
            <a:ext cx="4775100" cy="11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00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LevelDifficulty</a:t>
            </a:r>
            <a:endParaRPr b="1" sz="4800">
              <a:solidFill>
                <a:srgbClr val="00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3" name="Google Shape;723;p115"/>
          <p:cNvSpPr txBox="1"/>
          <p:nvPr/>
        </p:nvSpPr>
        <p:spPr>
          <a:xfrm>
            <a:off x="10725425" y="3711100"/>
            <a:ext cx="711300" cy="11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4800"/>
              <a:buFont typeface="Helvetica Neue"/>
              <a:buChar char="+"/>
            </a:pPr>
            <a:r>
              <a:rPr b="1" lang="en-GB" sz="4800">
                <a:solidFill>
                  <a:srgbClr val="00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r>
              <a:rPr b="1" lang="en-GB" sz="4800">
                <a:solidFill>
                  <a:srgbClr val="00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1" sz="4800">
              <a:solidFill>
                <a:srgbClr val="00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4" name="Google Shape;724;p115"/>
          <p:cNvSpPr txBox="1"/>
          <p:nvPr/>
        </p:nvSpPr>
        <p:spPr>
          <a:xfrm>
            <a:off x="8261625" y="5489000"/>
            <a:ext cx="711300" cy="11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b="1" sz="48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5" name="Google Shape;725;p115"/>
          <p:cNvSpPr txBox="1"/>
          <p:nvPr/>
        </p:nvSpPr>
        <p:spPr>
          <a:xfrm>
            <a:off x="8972925" y="5489000"/>
            <a:ext cx="711300" cy="11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5334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4800"/>
              <a:buFont typeface="Helvetica Neue"/>
              <a:buChar char="+"/>
            </a:pPr>
            <a:r>
              <a:rPr b="1" lang="en-GB" sz="48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 </a:t>
            </a:r>
            <a:endParaRPr b="1" sz="48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6" name="Google Shape;726;p115"/>
          <p:cNvSpPr txBox="1"/>
          <p:nvPr/>
        </p:nvSpPr>
        <p:spPr>
          <a:xfrm>
            <a:off x="10014125" y="5489000"/>
            <a:ext cx="1092300" cy="11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800">
                <a:solidFill>
                  <a:srgbClr val="00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= 5 </a:t>
            </a:r>
            <a:endParaRPr b="1" sz="4800">
              <a:solidFill>
                <a:srgbClr val="00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116"/>
          <p:cNvSpPr txBox="1"/>
          <p:nvPr>
            <p:ph type="title"/>
          </p:nvPr>
        </p:nvSpPr>
        <p:spPr>
          <a:xfrm>
            <a:off x="917363" y="979723"/>
            <a:ext cx="17672400" cy="13377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Variable Scope</a:t>
            </a:r>
            <a:endParaRPr/>
          </a:p>
        </p:txBody>
      </p:sp>
      <p:sp>
        <p:nvSpPr>
          <p:cNvPr id="732" name="Google Shape;732;p116"/>
          <p:cNvSpPr txBox="1"/>
          <p:nvPr>
            <p:ph idx="1" type="body"/>
          </p:nvPr>
        </p:nvSpPr>
        <p:spPr>
          <a:xfrm>
            <a:off x="917375" y="2866150"/>
            <a:ext cx="17672400" cy="7065300"/>
          </a:xfrm>
          <a:prstGeom prst="rect">
            <a:avLst/>
          </a:prstGeom>
        </p:spPr>
        <p:txBody>
          <a:bodyPr anchorCtr="0" anchor="t" bIns="73125" lIns="73125" spcFirstLastPara="1" rIns="73125" wrap="square" tIns="73125">
            <a:noAutofit/>
          </a:bodyPr>
          <a:lstStyle/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A variable declared inside a code block has scope</a:t>
            </a:r>
            <a:endParaRPr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It is local to where it is declared</a:t>
            </a:r>
            <a:endParaRPr>
              <a:solidFill>
                <a:srgbClr val="FFFFFF"/>
              </a:solidFill>
            </a:endParaRPr>
          </a:p>
          <a:p>
            <a:pPr indent="-596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800"/>
              <a:buChar char="●"/>
            </a:pPr>
            <a:r>
              <a:rPr lang="en-GB">
                <a:solidFill>
                  <a:srgbClr val="FFFFFF"/>
                </a:solidFill>
              </a:rPr>
              <a:t>Cannot be accessed or used outside of </a:t>
            </a:r>
            <a:r>
              <a:rPr lang="en-GB">
                <a:solidFill>
                  <a:srgbClr val="FFFFFF"/>
                </a:solidFill>
              </a:rPr>
              <a:t>its</a:t>
            </a:r>
            <a:r>
              <a:rPr lang="en-GB">
                <a:solidFill>
                  <a:srgbClr val="FFFFFF"/>
                </a:solidFill>
              </a:rPr>
              <a:t> ‘scope’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